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㈜미들턴과 차의과학대학교 AIForA Lab의 산학협력 연구용역 브리핑을 시작합니다.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GAT + Transformer 기반 링크예측으로 미보고 인과 경로와 신규 R&amp;D 가설을 발굴합니다.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언론 주장과 학술 검증을 2차원으로 대조해 과대광고 리스크를 관리합니다.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일회성 보고서를 넘어 사내 지식 자산으로 이식합니다.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사업 영역별 근거 등급 가이드라인입니다. B2B/B2G 제안 표준 템플릿으로 활용됩니다.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공식 포털을 통해 4대 도식과 게시판을 투명하게 공개합니다.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포털의 3종 주요 화면 구성입니다.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계약기간은 12월까지이나 주요 연구 실행은 8월 한 달 내 완수합니다.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8월 주차별 8대 세부 과제 추진 로드맵입니다.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최종 산출물 5종을 정리하고 질의응답으로 넘어갑니다.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기술 도입은 빠르게 늘었지만, 현장에서 쌓인 근거는 아직 부족합니다합니다.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단순 수치 요약을 넘어 인과 구조와 주장-검증 간극을 규명합니다.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핵심 가설과 5대 결과지표 온톨로지입니다.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5대 온톨로지 영역별 측정도구와 타겟 효과를 정리한 상세 도식입니다.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학술문헌과 뉴스를 분리 수집하고 LLM+전문가 이중 검증을 수행합니다.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Stage 01 수집부터 Stage 04 예측·검증까지 전체 파이프라인입니다.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Intervention → Mediator → Outcome 지식그래프와 2대 경로 분석입니다.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보조 경로와 대체 경로의 대비를 보여주는 상세 도식입니다.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1A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914400"/>
            <a:ext cx="5008736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spc="396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SILVERCARE PROJECT BRIEFING</a:t>
            </a:r>
            <a:endParaRPr lang="en-US" sz="1650" dirty="0"/>
          </a:p>
        </p:txBody>
      </p:sp>
      <p:sp>
        <p:nvSpPr>
          <p:cNvPr id="3" name="Text 1"/>
          <p:cNvSpPr/>
          <p:nvPr/>
        </p:nvSpPr>
        <p:spPr>
          <a:xfrm>
            <a:off x="14761369" y="914400"/>
            <a:ext cx="2726769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spc="99" kern="0" dirty="0">
                <a:solidFill>
                  <a:srgbClr val="7C8A9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2026 · 산학협력 연구용역</a:t>
            </a:r>
            <a:endParaRPr lang="en-US" sz="1650" dirty="0"/>
          </a:p>
        </p:txBody>
      </p:sp>
      <p:sp>
        <p:nvSpPr>
          <p:cNvPr id="4" name="Text 2"/>
          <p:cNvSpPr/>
          <p:nvPr/>
        </p:nvSpPr>
        <p:spPr>
          <a:xfrm>
            <a:off x="1047750" y="2355205"/>
            <a:ext cx="14668500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spc="273" kern="0" dirty="0">
                <a:solidFill>
                  <a:srgbClr val="9FB0A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㈜미들턴 × 차의과학대학교 일반대학원 AI헬스케어융합학과 AIForA Lab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1047750" y="3031480"/>
            <a:ext cx="13735050" cy="343941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6891"/>
              </a:lnSpc>
              <a:buNone/>
            </a:pPr>
            <a:r>
              <a:rPr lang="en-US" sz="7200" b="1" spc="-216" kern="0" dirty="0">
                <a:solidFill>
                  <a:srgbClr val="F6F3ED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AI 기반 고령자 건강 · 삶의 질 개선 </a:t>
            </a:r>
            <a:pPr algn="l" indent="0" marL="0">
              <a:lnSpc>
                <a:spcPct val="86891"/>
              </a:lnSpc>
              <a:buNone/>
            </a:pPr>
            <a:r>
              <a:rPr lang="en-US" sz="7200" b="1" spc="-216" kern="0" dirty="0">
                <a:solidFill>
                  <a:srgbClr val="B79A6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효과 분석 연구</a:t>
            </a:r>
            <a:endParaRPr lang="en-US" sz="7200" dirty="0"/>
          </a:p>
        </p:txBody>
      </p:sp>
      <p:sp>
        <p:nvSpPr>
          <p:cNvPr id="6" name="Shape 4"/>
          <p:cNvSpPr/>
          <p:nvPr/>
        </p:nvSpPr>
        <p:spPr>
          <a:xfrm>
            <a:off x="1047750" y="6756648"/>
            <a:ext cx="13335000" cy="9525"/>
          </a:xfrm>
          <a:prstGeom prst="rect">
            <a:avLst/>
          </a:prstGeom>
          <a:gradFill rotWithShape="1">
            <a:gsLst>
              <a:gs pos="0">
                <a:srgbClr val="B79A6B">
                  <a:alpha val="100000"/>
                </a:srgbClr>
              </a:gs>
              <a:gs pos="100000">
                <a:srgbClr val="B79A6B">
                  <a:alpha val="0"/>
                </a:srgbClr>
              </a:gs>
            </a:gsLst>
            <a:lin ang="0" scaled="0"/>
          </a:gradFill>
          <a:ln/>
        </p:spPr>
      </p:sp>
      <p:sp>
        <p:nvSpPr>
          <p:cNvPr id="7" name="Text 5"/>
          <p:cNvSpPr/>
          <p:nvPr/>
        </p:nvSpPr>
        <p:spPr>
          <a:xfrm>
            <a:off x="1047750" y="7090023"/>
            <a:ext cx="13735050" cy="5561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8261"/>
              </a:lnSpc>
              <a:buNone/>
            </a:pPr>
            <a:r>
              <a:rPr lang="en-US" sz="2400" dirty="0">
                <a:solidFill>
                  <a:srgbClr val="C3CDD2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인과 지식그래프 · GATED 링크예측 · 보조 vs 대체 인과구조 · 서비스 근거 매트릭스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1047750" y="8743950"/>
            <a:ext cx="4809827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300" kern="0" dirty="0">
                <a:solidFill>
                  <a:srgbClr val="7C8A9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01 발주 · 협력 기업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047750" y="9134475"/>
            <a:ext cx="4809827" cy="5048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dirty="0">
                <a:solidFill>
                  <a:srgbClr val="F6F3E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주식회사 미들턴 </a:t>
            </a:r>
            <a:pPr algn="l" indent="0" marL="0">
              <a:buNone/>
            </a:pPr>
            <a:r>
              <a:rPr lang="en-US" sz="1800" dirty="0">
                <a:solidFill>
                  <a:srgbClr val="7C8A9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Middleton Inc. R&amp;D</a:t>
            </a:r>
            <a:endParaRPr lang="en-US" sz="2550" dirty="0"/>
          </a:p>
        </p:txBody>
      </p:sp>
      <p:sp>
        <p:nvSpPr>
          <p:cNvPr id="10" name="Shape 8"/>
          <p:cNvSpPr/>
          <p:nvPr/>
        </p:nvSpPr>
        <p:spPr>
          <a:xfrm>
            <a:off x="6334720" y="8877300"/>
            <a:ext cx="9525" cy="723900"/>
          </a:xfrm>
          <a:prstGeom prst="rect">
            <a:avLst/>
          </a:prstGeom>
          <a:solidFill>
            <a:srgbClr val="26343D"/>
          </a:solidFill>
          <a:ln/>
        </p:spPr>
      </p:sp>
      <p:sp>
        <p:nvSpPr>
          <p:cNvPr id="11" name="Text 9"/>
          <p:cNvSpPr/>
          <p:nvPr/>
        </p:nvSpPr>
        <p:spPr>
          <a:xfrm>
            <a:off x="7258645" y="8743950"/>
            <a:ext cx="4226034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300" kern="0" dirty="0">
                <a:solidFill>
                  <a:srgbClr val="7C8A9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02 수행 기관 · 연구실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7258645" y="9134475"/>
            <a:ext cx="4226034" cy="5048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dirty="0">
                <a:solidFill>
                  <a:srgbClr val="F6F3E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차의과학대학교 AIForA Lab</a:t>
            </a:r>
            <a:endParaRPr lang="en-US" sz="2550" dirty="0"/>
          </a:p>
        </p:txBody>
      </p:sp>
      <p:sp>
        <p:nvSpPr>
          <p:cNvPr id="13" name="Text 11"/>
          <p:cNvSpPr/>
          <p:nvPr/>
        </p:nvSpPr>
        <p:spPr>
          <a:xfrm>
            <a:off x="14871650" y="8808839"/>
            <a:ext cx="2368600" cy="830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lnSpc>
                <a:spcPct val="109714"/>
              </a:lnSpc>
              <a:buNone/>
            </a:pPr>
            <a:r>
              <a:rPr lang="en-US" sz="1800" dirty="0">
                <a:solidFill>
                  <a:srgbClr val="7C8A9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연구기간 </a:t>
            </a:r>
            <a:pPr algn="r" indent="0" marL="0">
              <a:lnSpc>
                <a:spcPct val="109714"/>
              </a:lnSpc>
              <a:buNone/>
            </a:pPr>
            <a:r>
              <a:rPr lang="en-US" sz="2100" dirty="0">
                <a:solidFill>
                  <a:srgbClr val="F6F3E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2026.06.15 – 12.14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3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876300"/>
            <a:ext cx="578793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2353"/>
              </a:lnSpc>
              <a:buNone/>
            </a:pPr>
            <a:r>
              <a:rPr lang="en-US" sz="420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06</a:t>
            </a:r>
            <a:endParaRPr lang="en-US" sz="4200" dirty="0"/>
          </a:p>
        </p:txBody>
      </p:sp>
      <p:sp>
        <p:nvSpPr>
          <p:cNvPr id="3" name="Text 1"/>
          <p:cNvSpPr/>
          <p:nvPr/>
        </p:nvSpPr>
        <p:spPr>
          <a:xfrm>
            <a:off x="1645593" y="723900"/>
            <a:ext cx="11268551" cy="771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4050" b="1" spc="-81" kern="0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독창성 &amp; R&amp;D 가설 발굴 — GATED 링크예측</a:t>
            </a:r>
            <a:endParaRPr lang="en-US" sz="4050" dirty="0"/>
          </a:p>
        </p:txBody>
      </p:sp>
      <p:sp>
        <p:nvSpPr>
          <p:cNvPr id="4" name="Text 2"/>
          <p:cNvSpPr/>
          <p:nvPr/>
        </p:nvSpPr>
        <p:spPr>
          <a:xfrm>
            <a:off x="914400" y="1628775"/>
            <a:ext cx="18105120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63707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GAT + Transformer Encoder-Decoder 기반 링크예측 알고리즘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914400" y="2333625"/>
            <a:ext cx="16459200" cy="9525"/>
          </a:xfrm>
          <a:prstGeom prst="rect">
            <a:avLst/>
          </a:prstGeom>
          <a:solidFill>
            <a:srgbClr val="DED6C7"/>
          </a:solidFill>
          <a:ln/>
        </p:spPr>
      </p:sp>
      <p:sp>
        <p:nvSpPr>
          <p:cNvPr id="6" name="Shape 4"/>
          <p:cNvSpPr/>
          <p:nvPr/>
        </p:nvSpPr>
        <p:spPr>
          <a:xfrm>
            <a:off x="914400" y="2724150"/>
            <a:ext cx="8096250" cy="2913608"/>
          </a:xfrm>
          <a:prstGeom prst="rect">
            <a:avLst/>
          </a:prstGeom>
          <a:solidFill>
            <a:srgbClr val="FFFFFF"/>
          </a:solidFill>
          <a:ln w="9525">
            <a:solidFill>
              <a:srgbClr val="E5DDC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285875" y="3114675"/>
            <a:ext cx="8088630" cy="5048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GATED 모델 핵심</a:t>
            </a:r>
            <a:endParaRPr lang="en-US" sz="2550" dirty="0"/>
          </a:p>
        </p:txBody>
      </p:sp>
      <p:sp>
        <p:nvSpPr>
          <p:cNvPr id="8" name="Text 6"/>
          <p:cNvSpPr/>
          <p:nvPr/>
        </p:nvSpPr>
        <p:spPr>
          <a:xfrm>
            <a:off x="1285875" y="3790950"/>
            <a:ext cx="8088630" cy="4219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8919"/>
              </a:lnSpc>
              <a:buNone/>
            </a:pPr>
            <a:r>
              <a:rPr lang="en-US" sz="1950" dirty="0">
                <a:solidFill>
                  <a:srgbClr val="8C6B3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GAT </a:t>
            </a:r>
            <a:pPr algn="l" indent="0" marL="0">
              <a:lnSpc>
                <a:spcPct val="108919"/>
              </a:lnSpc>
              <a:buNone/>
            </a:pPr>
            <a:r>
              <a:rPr lang="en-US" sz="195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노드 어텐션 임베딩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1285875" y="4327178"/>
            <a:ext cx="8088630" cy="4219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8919"/>
              </a:lnSpc>
              <a:buNone/>
            </a:pPr>
            <a:r>
              <a:rPr lang="en-US" sz="1950" dirty="0">
                <a:solidFill>
                  <a:srgbClr val="8C6B3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Transformer Enc-Dec </a:t>
            </a:r>
            <a:pPr algn="l" indent="0" marL="0">
              <a:lnSpc>
                <a:spcPct val="108919"/>
              </a:lnSpc>
              <a:buNone/>
            </a:pPr>
            <a:r>
              <a:rPr lang="en-US" sz="195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엣지 예측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1285875" y="4863405"/>
            <a:ext cx="8088630" cy="4219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8919"/>
              </a:lnSpc>
              <a:buNone/>
            </a:pPr>
            <a:r>
              <a:rPr lang="en-US" sz="1950" dirty="0">
                <a:solidFill>
                  <a:srgbClr val="8C6B3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시간분할 검증 </a:t>
            </a:r>
            <a:pPr algn="l" indent="0" marL="0">
              <a:lnSpc>
                <a:spcPct val="108919"/>
              </a:lnSpc>
              <a:buNone/>
            </a:pPr>
            <a:r>
              <a:rPr lang="en-US" sz="195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보고되지 않은 인과 경로 자동 발견</a:t>
            </a:r>
            <a:endParaRPr lang="en-US" sz="1950" dirty="0"/>
          </a:p>
        </p:txBody>
      </p:sp>
      <p:sp>
        <p:nvSpPr>
          <p:cNvPr id="11" name="Shape 9"/>
          <p:cNvSpPr/>
          <p:nvPr/>
        </p:nvSpPr>
        <p:spPr>
          <a:xfrm>
            <a:off x="9277350" y="2724150"/>
            <a:ext cx="8096250" cy="2913608"/>
          </a:xfrm>
          <a:prstGeom prst="rect">
            <a:avLst/>
          </a:prstGeom>
          <a:solidFill>
            <a:srgbClr val="FFFFFF"/>
          </a:solidFill>
          <a:ln w="9525">
            <a:solidFill>
              <a:srgbClr val="E5DDC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648825" y="3114675"/>
            <a:ext cx="8088630" cy="5048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새로운 인과 경로와 가설 추론</a:t>
            </a:r>
            <a:endParaRPr lang="en-US" sz="2550" dirty="0"/>
          </a:p>
        </p:txBody>
      </p:sp>
      <p:sp>
        <p:nvSpPr>
          <p:cNvPr id="13" name="Text 11"/>
          <p:cNvSpPr/>
          <p:nvPr/>
        </p:nvSpPr>
        <p:spPr>
          <a:xfrm>
            <a:off x="9648825" y="3790950"/>
            <a:ext cx="8088630" cy="4219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8919"/>
              </a:lnSpc>
              <a:buNone/>
            </a:pPr>
            <a:r>
              <a:rPr lang="en-US" sz="195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아직 보고되지 않은 시너지 경로 탐지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9648825" y="4327178"/>
            <a:ext cx="8088630" cy="4219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8919"/>
              </a:lnSpc>
              <a:buNone/>
            </a:pPr>
            <a:r>
              <a:rPr lang="en-US" sz="195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보조·대체 경로를 나누어 정밀하게 추론</a:t>
            </a:r>
            <a:endParaRPr lang="en-US" sz="1950" dirty="0"/>
          </a:p>
        </p:txBody>
      </p:sp>
      <p:sp>
        <p:nvSpPr>
          <p:cNvPr id="15" name="Text 13"/>
          <p:cNvSpPr/>
          <p:nvPr/>
        </p:nvSpPr>
        <p:spPr>
          <a:xfrm>
            <a:off x="9648825" y="4863405"/>
            <a:ext cx="8088630" cy="4219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8919"/>
              </a:lnSpc>
              <a:buNone/>
            </a:pPr>
            <a:r>
              <a:rPr lang="en-US" sz="195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과거 학습 → 최근 예측 시간분할 성능 검증</a:t>
            </a:r>
            <a:endParaRPr lang="en-US" sz="1950" dirty="0"/>
          </a:p>
        </p:txBody>
      </p:sp>
      <p:sp>
        <p:nvSpPr>
          <p:cNvPr id="16" name="Shape 14"/>
          <p:cNvSpPr/>
          <p:nvPr/>
        </p:nvSpPr>
        <p:spPr>
          <a:xfrm>
            <a:off x="914400" y="5980658"/>
            <a:ext cx="16459200" cy="1924050"/>
          </a:xfrm>
          <a:prstGeom prst="rect">
            <a:avLst/>
          </a:prstGeom>
          <a:solidFill>
            <a:srgbClr val="0E1A22"/>
          </a:solidFill>
          <a:ln/>
        </p:spPr>
      </p:sp>
      <p:sp>
        <p:nvSpPr>
          <p:cNvPr id="17" name="Text 15"/>
          <p:cNvSpPr/>
          <p:nvPr/>
        </p:nvSpPr>
        <p:spPr>
          <a:xfrm>
            <a:off x="1371600" y="6399758"/>
            <a:ext cx="1799674" cy="762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2609"/>
              </a:lnSpc>
              <a:buNone/>
            </a:pPr>
            <a:r>
              <a:rPr lang="en-US" sz="570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20–30</a:t>
            </a:r>
            <a:endParaRPr lang="en-US" sz="5700" dirty="0"/>
          </a:p>
        </p:txBody>
      </p:sp>
      <p:sp>
        <p:nvSpPr>
          <p:cNvPr id="18" name="Text 16"/>
          <p:cNvSpPr/>
          <p:nvPr/>
        </p:nvSpPr>
        <p:spPr>
          <a:xfrm>
            <a:off x="1371600" y="7180808"/>
            <a:ext cx="1799674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spc="165" kern="0" dirty="0">
                <a:solidFill>
                  <a:srgbClr val="9FADB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신규 R&amp;D 가설</a:t>
            </a:r>
            <a:endParaRPr lang="en-US" sz="1650" dirty="0"/>
          </a:p>
        </p:txBody>
      </p:sp>
      <p:sp>
        <p:nvSpPr>
          <p:cNvPr id="19" name="Shape 17"/>
          <p:cNvSpPr/>
          <p:nvPr/>
        </p:nvSpPr>
        <p:spPr>
          <a:xfrm>
            <a:off x="3541068" y="6466433"/>
            <a:ext cx="9525" cy="952500"/>
          </a:xfrm>
          <a:prstGeom prst="rect">
            <a:avLst/>
          </a:prstGeom>
          <a:solidFill>
            <a:srgbClr val="26343D"/>
          </a:solidFill>
          <a:ln/>
        </p:spPr>
      </p:sp>
      <p:sp>
        <p:nvSpPr>
          <p:cNvPr id="20" name="Text 18"/>
          <p:cNvSpPr/>
          <p:nvPr/>
        </p:nvSpPr>
        <p:spPr>
          <a:xfrm>
            <a:off x="4083993" y="6485483"/>
            <a:ext cx="7658057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9091"/>
              </a:lnSpc>
              <a:buNone/>
            </a:pPr>
            <a:r>
              <a:rPr lang="en-US" sz="2250" dirty="0">
                <a:solidFill>
                  <a:srgbClr val="F6F3E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전문가 3인이 타당성·신규성·실증가능성을 평가한 가설을 추려 미들턴의 차세대 기술 과제로 제안합니다.</a:t>
            </a:r>
            <a:endParaRPr lang="en-US" sz="2250" dirty="0"/>
          </a:p>
        </p:txBody>
      </p:sp>
      <p:sp>
        <p:nvSpPr>
          <p:cNvPr id="21" name="Text 19"/>
          <p:cNvSpPr/>
          <p:nvPr/>
        </p:nvSpPr>
        <p:spPr>
          <a:xfrm>
            <a:off x="914400" y="9477375"/>
            <a:ext cx="7152203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90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SilverCare Project Briefing | ㈜미들턴 × 차의과학대학교 AIForA Lab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6688991" y="9477375"/>
            <a:ext cx="760809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90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10 / 18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3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876300"/>
            <a:ext cx="559594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2353"/>
              </a:lnSpc>
              <a:buNone/>
            </a:pPr>
            <a:r>
              <a:rPr lang="en-US" sz="420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07</a:t>
            </a:r>
            <a:endParaRPr lang="en-US" sz="4200" dirty="0"/>
          </a:p>
        </p:txBody>
      </p:sp>
      <p:sp>
        <p:nvSpPr>
          <p:cNvPr id="3" name="Text 1"/>
          <p:cNvSpPr/>
          <p:nvPr/>
        </p:nvSpPr>
        <p:spPr>
          <a:xfrm>
            <a:off x="1626394" y="723900"/>
            <a:ext cx="9091687" cy="771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4050" b="1" spc="-81" kern="0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과대광고 방지 — 주장-검증 간극 분석</a:t>
            </a:r>
            <a:endParaRPr lang="en-US" sz="4050" dirty="0"/>
          </a:p>
        </p:txBody>
      </p:sp>
      <p:sp>
        <p:nvSpPr>
          <p:cNvPr id="4" name="Text 2"/>
          <p:cNvSpPr/>
          <p:nvPr/>
        </p:nvSpPr>
        <p:spPr>
          <a:xfrm>
            <a:off x="914400" y="1628775"/>
            <a:ext cx="18105120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63707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언론 마케팅(Claim) vs 학술 검증(Evidence) 2차원 대조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914400" y="2333625"/>
            <a:ext cx="16459200" cy="9525"/>
          </a:xfrm>
          <a:prstGeom prst="rect">
            <a:avLst/>
          </a:prstGeom>
          <a:solidFill>
            <a:srgbClr val="DED6C7"/>
          </a:solidFill>
          <a:ln/>
        </p:spPr>
      </p:sp>
      <p:sp>
        <p:nvSpPr>
          <p:cNvPr id="6" name="Text 4"/>
          <p:cNvSpPr/>
          <p:nvPr/>
        </p:nvSpPr>
        <p:spPr>
          <a:xfrm rot="10800000">
            <a:off x="914400" y="2724150"/>
            <a:ext cx="381000" cy="3333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 vert="eaVert">
            <a:normAutofit/>
          </a:bodyPr>
          <a:lstStyle/>
          <a:p>
            <a:pPr algn="l" indent="0" marL="0">
              <a:buNone/>
            </a:pPr>
            <a:r>
              <a:rPr lang="en-US" sz="1650" spc="198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주장 강도 CLAIM →</a:t>
            </a:r>
            <a:endParaRPr lang="en-US" sz="1650" dirty="0"/>
          </a:p>
        </p:txBody>
      </p:sp>
      <p:sp>
        <p:nvSpPr>
          <p:cNvPr id="7" name="Shape 5"/>
          <p:cNvSpPr/>
          <p:nvPr/>
        </p:nvSpPr>
        <p:spPr>
          <a:xfrm>
            <a:off x="1352550" y="2724150"/>
            <a:ext cx="3822055" cy="1581150"/>
          </a:xfrm>
          <a:prstGeom prst="rect">
            <a:avLst/>
          </a:prstGeom>
          <a:solidFill>
            <a:srgbClr val="FFFFFF"/>
          </a:solidFill>
          <a:ln w="9525">
            <a:solidFill>
              <a:srgbClr val="E5DDC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609725" y="2981325"/>
            <a:ext cx="3638476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spc="198" kern="0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과대주장 위험</a:t>
            </a:r>
            <a:endParaRPr lang="en-US" sz="1875" dirty="0"/>
          </a:p>
        </p:txBody>
      </p:sp>
      <p:sp>
        <p:nvSpPr>
          <p:cNvPr id="9" name="Text 7"/>
          <p:cNvSpPr/>
          <p:nvPr/>
        </p:nvSpPr>
        <p:spPr>
          <a:xfrm>
            <a:off x="1609725" y="3419475"/>
            <a:ext cx="3406936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3125"/>
              </a:lnSpc>
              <a:buNone/>
            </a:pPr>
            <a:r>
              <a:rPr lang="en-US" sz="1650" spc="198" kern="0" dirty="0">
                <a:solidFill>
                  <a:srgbClr val="63707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주장 高 · 근거 低 마케팅 위험이 큰 영역</a:t>
            </a:r>
            <a:endParaRPr lang="en-US" sz="1650" dirty="0"/>
          </a:p>
        </p:txBody>
      </p:sp>
      <p:sp>
        <p:nvSpPr>
          <p:cNvPr id="10" name="Shape 8"/>
          <p:cNvSpPr/>
          <p:nvPr/>
        </p:nvSpPr>
        <p:spPr>
          <a:xfrm>
            <a:off x="5307955" y="2724150"/>
            <a:ext cx="3822055" cy="1581150"/>
          </a:xfrm>
          <a:prstGeom prst="rect">
            <a:avLst/>
          </a:prstGeom>
          <a:solidFill>
            <a:srgbClr val="FBF8F2"/>
          </a:solidFill>
          <a:ln w="9525">
            <a:solidFill>
              <a:srgbClr val="B79A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565130" y="2981325"/>
            <a:ext cx="3638476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spc="198" kern="0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검증된 강점</a:t>
            </a:r>
            <a:endParaRPr lang="en-US" sz="1875" dirty="0"/>
          </a:p>
        </p:txBody>
      </p:sp>
      <p:sp>
        <p:nvSpPr>
          <p:cNvPr id="12" name="Text 10"/>
          <p:cNvSpPr/>
          <p:nvPr/>
        </p:nvSpPr>
        <p:spPr>
          <a:xfrm>
            <a:off x="5565130" y="3419475"/>
            <a:ext cx="3406936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3125"/>
              </a:lnSpc>
              <a:buNone/>
            </a:pPr>
            <a:r>
              <a:rPr lang="en-US" sz="1650" spc="198" kern="0" dirty="0">
                <a:solidFill>
                  <a:srgbClr val="63707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주장 高 · 근거 高 바로 제안할 수 있는 영역</a:t>
            </a:r>
            <a:endParaRPr lang="en-US" sz="1650" dirty="0"/>
          </a:p>
        </p:txBody>
      </p:sp>
      <p:sp>
        <p:nvSpPr>
          <p:cNvPr id="13" name="Shape 11"/>
          <p:cNvSpPr/>
          <p:nvPr/>
        </p:nvSpPr>
        <p:spPr>
          <a:xfrm>
            <a:off x="1352550" y="4438650"/>
            <a:ext cx="3822055" cy="1581150"/>
          </a:xfrm>
          <a:prstGeom prst="rect">
            <a:avLst/>
          </a:prstGeom>
          <a:solidFill>
            <a:srgbClr val="FFFFFF"/>
          </a:solidFill>
          <a:ln w="9525">
            <a:solidFill>
              <a:srgbClr val="E5DDC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609725" y="4695825"/>
            <a:ext cx="3638476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spc="198" kern="0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관망 영역</a:t>
            </a:r>
            <a:endParaRPr lang="en-US" sz="1875" dirty="0"/>
          </a:p>
        </p:txBody>
      </p:sp>
      <p:sp>
        <p:nvSpPr>
          <p:cNvPr id="15" name="Text 13"/>
          <p:cNvSpPr/>
          <p:nvPr/>
        </p:nvSpPr>
        <p:spPr>
          <a:xfrm>
            <a:off x="1609725" y="5133975"/>
            <a:ext cx="3638476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3125"/>
              </a:lnSpc>
              <a:buNone/>
            </a:pPr>
            <a:r>
              <a:rPr lang="en-US" sz="1650" spc="198" kern="0" dirty="0">
                <a:solidFill>
                  <a:srgbClr val="63707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주장 低 · 근거 低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5307955" y="4438650"/>
            <a:ext cx="3822055" cy="1581150"/>
          </a:xfrm>
          <a:prstGeom prst="rect">
            <a:avLst/>
          </a:prstGeom>
          <a:solidFill>
            <a:srgbClr val="FFFFFF"/>
          </a:solidFill>
          <a:ln w="9525">
            <a:solidFill>
              <a:srgbClr val="0E1A2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565130" y="4695825"/>
            <a:ext cx="3638476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spc="198" kern="0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선점 기회</a:t>
            </a:r>
            <a:endParaRPr lang="en-US" sz="1875" dirty="0"/>
          </a:p>
        </p:txBody>
      </p:sp>
      <p:sp>
        <p:nvSpPr>
          <p:cNvPr id="18" name="Text 16"/>
          <p:cNvSpPr/>
          <p:nvPr/>
        </p:nvSpPr>
        <p:spPr>
          <a:xfrm>
            <a:off x="5565130" y="5133975"/>
            <a:ext cx="3406936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3125"/>
              </a:lnSpc>
              <a:buNone/>
            </a:pPr>
            <a:r>
              <a:rPr lang="en-US" sz="1650" spc="198" kern="0" dirty="0">
                <a:solidFill>
                  <a:srgbClr val="63707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주장 低 · 근거 高 먼저 선점할 R&amp;D 영역</a:t>
            </a:r>
            <a:endParaRPr lang="en-US" sz="1650" dirty="0"/>
          </a:p>
        </p:txBody>
      </p:sp>
      <p:sp>
        <p:nvSpPr>
          <p:cNvPr id="19" name="Text 17"/>
          <p:cNvSpPr/>
          <p:nvPr/>
        </p:nvSpPr>
        <p:spPr>
          <a:xfrm>
            <a:off x="884619" y="6153150"/>
            <a:ext cx="8656171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650" spc="198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근거 강도 EVIDENCE →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9549110" y="2724150"/>
            <a:ext cx="7824490" cy="1626394"/>
          </a:xfrm>
          <a:prstGeom prst="rect">
            <a:avLst/>
          </a:prstGeom>
          <a:solidFill>
            <a:srgbClr val="FFFFFF"/>
          </a:solidFill>
          <a:ln w="9525">
            <a:solidFill>
              <a:srgbClr val="E5DDC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882485" y="3057525"/>
            <a:ext cx="7873514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과대주장(Over-claim) 방지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9882485" y="3648075"/>
            <a:ext cx="7873514" cy="4071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639"/>
              </a:lnSpc>
              <a:buNone/>
            </a:pPr>
            <a:r>
              <a:rPr lang="en-US" sz="1875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과장 광고가 될 만한 영역을 미리 찾아내 법적·윤리적 위험을 줄입니다.</a:t>
            </a:r>
            <a:endParaRPr lang="en-US" sz="1875" dirty="0"/>
          </a:p>
        </p:txBody>
      </p:sp>
      <p:sp>
        <p:nvSpPr>
          <p:cNvPr id="23" name="Shape 21"/>
          <p:cNvSpPr/>
          <p:nvPr/>
        </p:nvSpPr>
        <p:spPr>
          <a:xfrm>
            <a:off x="9549110" y="4579144"/>
            <a:ext cx="7824490" cy="1995487"/>
          </a:xfrm>
          <a:prstGeom prst="rect">
            <a:avLst/>
          </a:prstGeom>
          <a:solidFill>
            <a:srgbClr val="FFFFFF"/>
          </a:solidFill>
          <a:ln w="9525">
            <a:solidFill>
              <a:srgbClr val="E5DDC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882485" y="4912519"/>
            <a:ext cx="7873514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근거 공백과 선점 기회</a:t>
            </a:r>
            <a:endParaRPr lang="en-US" sz="2400" dirty="0"/>
          </a:p>
        </p:txBody>
      </p:sp>
      <p:sp>
        <p:nvSpPr>
          <p:cNvPr id="25" name="Text 23"/>
          <p:cNvSpPr/>
          <p:nvPr/>
        </p:nvSpPr>
        <p:spPr>
          <a:xfrm>
            <a:off x="9882485" y="5503069"/>
            <a:ext cx="7372472" cy="7762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639"/>
              </a:lnSpc>
              <a:buNone/>
            </a:pPr>
            <a:r>
              <a:rPr lang="en-US" sz="1875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근거가 탄탄한 기술을 가려내고, 학술적으로 먼저 선점할 R&amp;D 영역을 짚어냅니다.</a:t>
            </a:r>
            <a:endParaRPr lang="en-US" sz="1875" dirty="0"/>
          </a:p>
        </p:txBody>
      </p:sp>
      <p:sp>
        <p:nvSpPr>
          <p:cNvPr id="26" name="Shape 24"/>
          <p:cNvSpPr/>
          <p:nvPr/>
        </p:nvSpPr>
        <p:spPr>
          <a:xfrm>
            <a:off x="9549110" y="7322939"/>
            <a:ext cx="7824490" cy="1849636"/>
          </a:xfrm>
          <a:prstGeom prst="rect">
            <a:avLst/>
          </a:prstGeom>
          <a:solidFill>
            <a:srgbClr val="0E1A22"/>
          </a:solidFill>
          <a:ln/>
        </p:spPr>
      </p:sp>
      <p:sp>
        <p:nvSpPr>
          <p:cNvPr id="27" name="Text 25"/>
          <p:cNvSpPr/>
          <p:nvPr/>
        </p:nvSpPr>
        <p:spPr>
          <a:xfrm>
            <a:off x="9872960" y="7646789"/>
            <a:ext cx="7894469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300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CLAIM–EVIDENCE 2D MATRIX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9872960" y="8056364"/>
            <a:ext cx="7392094" cy="830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2432"/>
              </a:lnSpc>
              <a:buNone/>
            </a:pPr>
            <a:r>
              <a:rPr lang="en-US" sz="1950" dirty="0">
                <a:solidFill>
                  <a:srgbClr val="F6F3E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개입기술과 건강지표를 교차한 매트릭스로 주장–검증 간극 지수를 산출해, 마케팅 위험을 미리 관리합니다.</a:t>
            </a:r>
            <a:endParaRPr lang="en-US" sz="1950" dirty="0"/>
          </a:p>
        </p:txBody>
      </p:sp>
      <p:sp>
        <p:nvSpPr>
          <p:cNvPr id="29" name="Text 27"/>
          <p:cNvSpPr/>
          <p:nvPr/>
        </p:nvSpPr>
        <p:spPr>
          <a:xfrm>
            <a:off x="914400" y="9477375"/>
            <a:ext cx="7152203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90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SilverCare Project Briefing | ㈜미들턴 × 차의과학대학교 AIForA Lab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16688991" y="9477375"/>
            <a:ext cx="760809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90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11 / 18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3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876300"/>
            <a:ext cx="591592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2353"/>
              </a:lnSpc>
              <a:buNone/>
            </a:pPr>
            <a:r>
              <a:rPr lang="en-US" sz="420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08</a:t>
            </a:r>
            <a:endParaRPr lang="en-US" sz="4200" dirty="0"/>
          </a:p>
        </p:txBody>
      </p:sp>
      <p:sp>
        <p:nvSpPr>
          <p:cNvPr id="3" name="Text 1"/>
          <p:cNvSpPr/>
          <p:nvPr/>
        </p:nvSpPr>
        <p:spPr>
          <a:xfrm>
            <a:off x="1658392" y="723900"/>
            <a:ext cx="10001756" cy="771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4050" b="1" spc="-81" kern="0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미들턴 기여 가치 ① — 사내 KMS 고도화</a:t>
            </a:r>
            <a:endParaRPr lang="en-US" sz="4050" dirty="0"/>
          </a:p>
        </p:txBody>
      </p:sp>
      <p:sp>
        <p:nvSpPr>
          <p:cNvPr id="4" name="Text 2"/>
          <p:cNvSpPr/>
          <p:nvPr/>
        </p:nvSpPr>
        <p:spPr>
          <a:xfrm>
            <a:off x="914400" y="1628775"/>
            <a:ext cx="18105120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63707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한 번 쓰고 마는 보고서가 아니라, 회사가 계속 쓰는 지식 자산으로 남깁니다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914400" y="2333625"/>
            <a:ext cx="16459200" cy="9525"/>
          </a:xfrm>
          <a:prstGeom prst="rect">
            <a:avLst/>
          </a:prstGeom>
          <a:solidFill>
            <a:srgbClr val="DED6C7"/>
          </a:solidFill>
          <a:ln/>
        </p:spPr>
      </p:sp>
      <p:sp>
        <p:nvSpPr>
          <p:cNvPr id="6" name="Shape 4"/>
          <p:cNvSpPr/>
          <p:nvPr/>
        </p:nvSpPr>
        <p:spPr>
          <a:xfrm>
            <a:off x="914400" y="2724150"/>
            <a:ext cx="5308550" cy="3262313"/>
          </a:xfrm>
          <a:prstGeom prst="rect">
            <a:avLst/>
          </a:prstGeom>
          <a:solidFill>
            <a:srgbClr val="FFFFFF"/>
          </a:solidFill>
          <a:ln w="9525">
            <a:solidFill>
              <a:srgbClr val="E5DDC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247775" y="3095625"/>
            <a:ext cx="5105980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2609"/>
              </a:lnSpc>
              <a:buNone/>
            </a:pPr>
            <a:r>
              <a:rPr lang="en-US" sz="285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01</a:t>
            </a:r>
            <a:endParaRPr lang="en-US" sz="2850" dirty="0"/>
          </a:p>
        </p:txBody>
      </p:sp>
      <p:sp>
        <p:nvSpPr>
          <p:cNvPr id="8" name="Text 6"/>
          <p:cNvSpPr/>
          <p:nvPr/>
        </p:nvSpPr>
        <p:spPr>
          <a:xfrm>
            <a:off x="1247775" y="3648075"/>
            <a:ext cx="5105980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KMS 데이터베이스 이관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247775" y="4276725"/>
            <a:ext cx="5105980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167"/>
              </a:lnSpc>
              <a:buNone/>
            </a:pPr>
            <a:r>
              <a:rPr lang="en-US" sz="1875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Graph DB / API 형태 제공</a:t>
            </a:r>
            <a:endParaRPr lang="en-US" sz="1875" dirty="0"/>
          </a:p>
        </p:txBody>
      </p:sp>
      <p:sp>
        <p:nvSpPr>
          <p:cNvPr id="10" name="Text 8"/>
          <p:cNvSpPr/>
          <p:nvPr/>
        </p:nvSpPr>
        <p:spPr>
          <a:xfrm>
            <a:off x="1247775" y="4767263"/>
            <a:ext cx="5105980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167"/>
              </a:lnSpc>
              <a:buNone/>
            </a:pPr>
            <a:r>
              <a:rPr lang="en-US" sz="1875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수만 건의 인과 데이터 이관</a:t>
            </a:r>
            <a:endParaRPr lang="en-US" sz="1875" dirty="0"/>
          </a:p>
        </p:txBody>
      </p:sp>
      <p:sp>
        <p:nvSpPr>
          <p:cNvPr id="11" name="Text 9"/>
          <p:cNvSpPr/>
          <p:nvPr/>
        </p:nvSpPr>
        <p:spPr>
          <a:xfrm>
            <a:off x="1247775" y="5257800"/>
            <a:ext cx="5105980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167"/>
              </a:lnSpc>
              <a:buNone/>
            </a:pPr>
            <a:r>
              <a:rPr lang="en-US" sz="1875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사내 검색 서비스에 연동</a:t>
            </a:r>
            <a:endParaRPr lang="en-US" sz="1875" dirty="0"/>
          </a:p>
        </p:txBody>
      </p:sp>
      <p:sp>
        <p:nvSpPr>
          <p:cNvPr id="12" name="Shape 10"/>
          <p:cNvSpPr/>
          <p:nvPr/>
        </p:nvSpPr>
        <p:spPr>
          <a:xfrm>
            <a:off x="6489650" y="2724150"/>
            <a:ext cx="5308550" cy="3262313"/>
          </a:xfrm>
          <a:prstGeom prst="rect">
            <a:avLst/>
          </a:prstGeom>
          <a:solidFill>
            <a:srgbClr val="FFFFFF"/>
          </a:solidFill>
          <a:ln w="9525">
            <a:solidFill>
              <a:srgbClr val="E5DDC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823025" y="3095625"/>
            <a:ext cx="5105980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2609"/>
              </a:lnSpc>
              <a:buNone/>
            </a:pPr>
            <a:r>
              <a:rPr lang="en-US" sz="285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02</a:t>
            </a:r>
            <a:endParaRPr lang="en-US" sz="2850" dirty="0"/>
          </a:p>
        </p:txBody>
      </p:sp>
      <p:sp>
        <p:nvSpPr>
          <p:cNvPr id="14" name="Text 12"/>
          <p:cNvSpPr/>
          <p:nvPr/>
        </p:nvSpPr>
        <p:spPr>
          <a:xfrm>
            <a:off x="6823025" y="3648075"/>
            <a:ext cx="5105980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R&amp;D 가설 탐색기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6823025" y="4276725"/>
            <a:ext cx="5105980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167"/>
              </a:lnSpc>
              <a:buNone/>
            </a:pPr>
            <a:r>
              <a:rPr lang="en-US" sz="1875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GATED 엔진 기반</a:t>
            </a:r>
            <a:endParaRPr lang="en-US" sz="1875" dirty="0"/>
          </a:p>
        </p:txBody>
      </p:sp>
      <p:sp>
        <p:nvSpPr>
          <p:cNvPr id="16" name="Text 14"/>
          <p:cNvSpPr/>
          <p:nvPr/>
        </p:nvSpPr>
        <p:spPr>
          <a:xfrm>
            <a:off x="6823025" y="4767263"/>
            <a:ext cx="5105980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167"/>
              </a:lnSpc>
              <a:buNone/>
            </a:pPr>
            <a:r>
              <a:rPr lang="en-US" sz="1875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새로운 사업 가설 자동 탐색</a:t>
            </a:r>
            <a:endParaRPr lang="en-US" sz="1875" dirty="0"/>
          </a:p>
        </p:txBody>
      </p:sp>
      <p:sp>
        <p:nvSpPr>
          <p:cNvPr id="17" name="Text 15"/>
          <p:cNvSpPr/>
          <p:nvPr/>
        </p:nvSpPr>
        <p:spPr>
          <a:xfrm>
            <a:off x="6823025" y="5257800"/>
            <a:ext cx="5105980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167"/>
              </a:lnSpc>
              <a:buNone/>
            </a:pPr>
            <a:r>
              <a:rPr lang="en-US" sz="1875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아이디어 발굴 엔진</a:t>
            </a:r>
            <a:endParaRPr lang="en-US" sz="1875" dirty="0"/>
          </a:p>
        </p:txBody>
      </p:sp>
      <p:sp>
        <p:nvSpPr>
          <p:cNvPr id="18" name="Shape 16"/>
          <p:cNvSpPr/>
          <p:nvPr/>
        </p:nvSpPr>
        <p:spPr>
          <a:xfrm>
            <a:off x="12064901" y="2724150"/>
            <a:ext cx="5308550" cy="3262313"/>
          </a:xfrm>
          <a:prstGeom prst="rect">
            <a:avLst/>
          </a:prstGeom>
          <a:solidFill>
            <a:srgbClr val="FFFFFF"/>
          </a:solidFill>
          <a:ln w="9525">
            <a:solidFill>
              <a:srgbClr val="E5DDC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2398276" y="3095625"/>
            <a:ext cx="5105980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2609"/>
              </a:lnSpc>
              <a:buNone/>
            </a:pPr>
            <a:r>
              <a:rPr lang="en-US" sz="285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03</a:t>
            </a:r>
            <a:endParaRPr lang="en-US" sz="2850" dirty="0"/>
          </a:p>
        </p:txBody>
      </p:sp>
      <p:sp>
        <p:nvSpPr>
          <p:cNvPr id="20" name="Text 18"/>
          <p:cNvSpPr/>
          <p:nvPr/>
        </p:nvSpPr>
        <p:spPr>
          <a:xfrm>
            <a:off x="12398276" y="3648075"/>
            <a:ext cx="5105980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재현 가능 코드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12398276" y="4276725"/>
            <a:ext cx="5105980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167"/>
              </a:lnSpc>
              <a:buNone/>
            </a:pPr>
            <a:r>
              <a:rPr lang="en-US" sz="1875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난수 시드 고정 · 버전 고정</a:t>
            </a:r>
            <a:endParaRPr lang="en-US" sz="1875" dirty="0"/>
          </a:p>
        </p:txBody>
      </p:sp>
      <p:sp>
        <p:nvSpPr>
          <p:cNvPr id="22" name="Text 20"/>
          <p:cNvSpPr/>
          <p:nvPr/>
        </p:nvSpPr>
        <p:spPr>
          <a:xfrm>
            <a:off x="12398276" y="4767263"/>
            <a:ext cx="5105980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167"/>
              </a:lnSpc>
              <a:buNone/>
            </a:pPr>
            <a:r>
              <a:rPr lang="en-US" sz="1875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직접 갱신할 수 있는 환경 제공</a:t>
            </a:r>
            <a:endParaRPr lang="en-US" sz="1875" dirty="0"/>
          </a:p>
        </p:txBody>
      </p:sp>
      <p:sp>
        <p:nvSpPr>
          <p:cNvPr id="23" name="Text 21"/>
          <p:cNvSpPr/>
          <p:nvPr/>
        </p:nvSpPr>
        <p:spPr>
          <a:xfrm>
            <a:off x="12398276" y="5257800"/>
            <a:ext cx="5105980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167"/>
              </a:lnSpc>
              <a:buNone/>
            </a:pPr>
            <a:r>
              <a:rPr lang="en-US" sz="1875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오픈소스 일체 이관</a:t>
            </a:r>
            <a:endParaRPr lang="en-US" sz="1875" dirty="0"/>
          </a:p>
        </p:txBody>
      </p:sp>
      <p:sp>
        <p:nvSpPr>
          <p:cNvPr id="24" name="Shape 22"/>
          <p:cNvSpPr/>
          <p:nvPr/>
        </p:nvSpPr>
        <p:spPr>
          <a:xfrm>
            <a:off x="914400" y="6329363"/>
            <a:ext cx="16459200" cy="1407765"/>
          </a:xfrm>
          <a:prstGeom prst="rect">
            <a:avLst/>
          </a:prstGeom>
          <a:solidFill>
            <a:srgbClr val="0E1A22"/>
          </a:solidFill>
          <a:ln/>
        </p:spPr>
      </p:sp>
      <p:sp>
        <p:nvSpPr>
          <p:cNvPr id="25" name="Text 23"/>
          <p:cNvSpPr/>
          <p:nvPr/>
        </p:nvSpPr>
        <p:spPr>
          <a:xfrm>
            <a:off x="1371600" y="6895058"/>
            <a:ext cx="1021110" cy="314325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300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핵심 가치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2735610" y="6767513"/>
            <a:ext cx="12575947" cy="5695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9412"/>
              </a:lnSpc>
              <a:buNone/>
            </a:pPr>
            <a:r>
              <a:rPr lang="en-US" sz="2700" dirty="0">
                <a:solidFill>
                  <a:srgbClr val="F6F3ED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“연구가 끝난 뒤에도 미들턴이 직접 찾아보고 넓혀갈 수 있는 인과 지식 자산”</a:t>
            </a:r>
            <a:endParaRPr lang="en-US" sz="2700" dirty="0"/>
          </a:p>
        </p:txBody>
      </p:sp>
      <p:sp>
        <p:nvSpPr>
          <p:cNvPr id="27" name="Text 25"/>
          <p:cNvSpPr/>
          <p:nvPr/>
        </p:nvSpPr>
        <p:spPr>
          <a:xfrm>
            <a:off x="914400" y="9477375"/>
            <a:ext cx="7152203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90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SilverCare Project Briefing | ㈜미들턴 × 차의과학대학교 AIForA Lab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16688991" y="9477375"/>
            <a:ext cx="760809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90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12 / 18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3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876300"/>
            <a:ext cx="578793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2353"/>
              </a:lnSpc>
              <a:buNone/>
            </a:pPr>
            <a:r>
              <a:rPr lang="en-US" sz="420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09</a:t>
            </a:r>
            <a:endParaRPr lang="en-US" sz="4200" dirty="0"/>
          </a:p>
        </p:txBody>
      </p:sp>
      <p:sp>
        <p:nvSpPr>
          <p:cNvPr id="3" name="Text 1"/>
          <p:cNvSpPr/>
          <p:nvPr/>
        </p:nvSpPr>
        <p:spPr>
          <a:xfrm>
            <a:off x="1645593" y="723900"/>
            <a:ext cx="10858619" cy="771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4050" b="1" spc="-81" kern="0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미들턴 기여 가치 ② — 서비스 근거 매트릭스</a:t>
            </a:r>
            <a:endParaRPr lang="en-US" sz="4050" dirty="0"/>
          </a:p>
        </p:txBody>
      </p:sp>
      <p:sp>
        <p:nvSpPr>
          <p:cNvPr id="4" name="Text 2"/>
          <p:cNvSpPr/>
          <p:nvPr/>
        </p:nvSpPr>
        <p:spPr>
          <a:xfrm>
            <a:off x="914400" y="1628775"/>
            <a:ext cx="18105120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63707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실버타운 · 너싱홈 · 메디컬타워 등 사업 영역별 근거 등급(Grade A~D) 가이드라인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914400" y="2333625"/>
            <a:ext cx="16459200" cy="9525"/>
          </a:xfrm>
          <a:prstGeom prst="rect">
            <a:avLst/>
          </a:prstGeom>
          <a:solidFill>
            <a:srgbClr val="DED6C7"/>
          </a:solidFill>
          <a:ln/>
        </p:spPr>
      </p:sp>
      <p:sp>
        <p:nvSpPr>
          <p:cNvPr id="6" name="Shape 4"/>
          <p:cNvSpPr/>
          <p:nvPr/>
        </p:nvSpPr>
        <p:spPr>
          <a:xfrm>
            <a:off x="914400" y="2724150"/>
            <a:ext cx="16459200" cy="5133975"/>
          </a:xfrm>
          <a:prstGeom prst="rect">
            <a:avLst/>
          </a:prstGeom>
          <a:solidFill>
            <a:srgbClr val="FFFFFF"/>
          </a:solidFill>
          <a:ln w="9525">
            <a:solidFill>
              <a:srgbClr val="E5DDC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23925" y="3533775"/>
            <a:ext cx="4404568" cy="952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8" name="Text 6"/>
          <p:cNvSpPr/>
          <p:nvPr/>
        </p:nvSpPr>
        <p:spPr>
          <a:xfrm>
            <a:off x="1228725" y="2981325"/>
            <a:ext cx="3927105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spc="231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적용 사업 모델</a:t>
            </a:r>
            <a:endParaRPr lang="en-US" sz="1650" dirty="0"/>
          </a:p>
        </p:txBody>
      </p:sp>
      <p:sp>
        <p:nvSpPr>
          <p:cNvPr id="9" name="Shape 7"/>
          <p:cNvSpPr/>
          <p:nvPr/>
        </p:nvSpPr>
        <p:spPr>
          <a:xfrm>
            <a:off x="5328493" y="3533775"/>
            <a:ext cx="5285482" cy="952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10" name="Shape 8"/>
          <p:cNvSpPr/>
          <p:nvPr/>
        </p:nvSpPr>
        <p:spPr>
          <a:xfrm>
            <a:off x="5328493" y="2733675"/>
            <a:ext cx="9525" cy="80962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11" name="Text 9"/>
          <p:cNvSpPr/>
          <p:nvPr/>
        </p:nvSpPr>
        <p:spPr>
          <a:xfrm>
            <a:off x="5642818" y="2981325"/>
            <a:ext cx="4824921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spc="231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추천 핵심 AI 기술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10613975" y="3533775"/>
            <a:ext cx="4845100" cy="952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13" name="Shape 11"/>
          <p:cNvSpPr/>
          <p:nvPr/>
        </p:nvSpPr>
        <p:spPr>
          <a:xfrm>
            <a:off x="10613975" y="2733675"/>
            <a:ext cx="9525" cy="80962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14" name="Text 12"/>
          <p:cNvSpPr/>
          <p:nvPr/>
        </p:nvSpPr>
        <p:spPr>
          <a:xfrm>
            <a:off x="10928300" y="2981325"/>
            <a:ext cx="4371328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spc="231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주요 기대 효과</a:t>
            </a:r>
            <a:endParaRPr lang="en-US" sz="1650" dirty="0"/>
          </a:p>
        </p:txBody>
      </p:sp>
      <p:sp>
        <p:nvSpPr>
          <p:cNvPr id="15" name="Shape 13"/>
          <p:cNvSpPr/>
          <p:nvPr/>
        </p:nvSpPr>
        <p:spPr>
          <a:xfrm>
            <a:off x="15459075" y="3533775"/>
            <a:ext cx="1905000" cy="952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16" name="Shape 14"/>
          <p:cNvSpPr/>
          <p:nvPr/>
        </p:nvSpPr>
        <p:spPr>
          <a:xfrm>
            <a:off x="15459075" y="2733675"/>
            <a:ext cx="9525" cy="80962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17" name="Text 15"/>
          <p:cNvSpPr/>
          <p:nvPr/>
        </p:nvSpPr>
        <p:spPr>
          <a:xfrm>
            <a:off x="15773400" y="2981325"/>
            <a:ext cx="1362075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spc="231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근거 등급</a:t>
            </a:r>
            <a:endParaRPr lang="en-US" sz="1650" dirty="0"/>
          </a:p>
        </p:txBody>
      </p:sp>
      <p:sp>
        <p:nvSpPr>
          <p:cNvPr id="18" name="Shape 16"/>
          <p:cNvSpPr/>
          <p:nvPr/>
        </p:nvSpPr>
        <p:spPr>
          <a:xfrm>
            <a:off x="923925" y="4972050"/>
            <a:ext cx="4404568" cy="9525"/>
          </a:xfrm>
          <a:prstGeom prst="rect">
            <a:avLst/>
          </a:prstGeom>
          <a:solidFill>
            <a:srgbClr val="EFE9DD"/>
          </a:solidFill>
          <a:ln/>
        </p:spPr>
      </p:sp>
      <p:sp>
        <p:nvSpPr>
          <p:cNvPr id="19" name="Text 17"/>
          <p:cNvSpPr/>
          <p:nvPr/>
        </p:nvSpPr>
        <p:spPr>
          <a:xfrm>
            <a:off x="1228725" y="3924300"/>
            <a:ext cx="3927105" cy="704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고급 실버타운</a:t>
            </a:r>
            <a:endParaRPr lang="en-US" sz="2250" dirty="0"/>
          </a:p>
        </p:txBody>
      </p:sp>
      <p:sp>
        <p:nvSpPr>
          <p:cNvPr id="20" name="Shape 18"/>
          <p:cNvSpPr/>
          <p:nvPr/>
        </p:nvSpPr>
        <p:spPr>
          <a:xfrm>
            <a:off x="5328493" y="4972050"/>
            <a:ext cx="5285482" cy="9525"/>
          </a:xfrm>
          <a:prstGeom prst="rect">
            <a:avLst/>
          </a:prstGeom>
          <a:solidFill>
            <a:srgbClr val="EFE9DD"/>
          </a:solidFill>
          <a:ln/>
        </p:spPr>
      </p:sp>
      <p:sp>
        <p:nvSpPr>
          <p:cNvPr id="21" name="Shape 19"/>
          <p:cNvSpPr/>
          <p:nvPr/>
        </p:nvSpPr>
        <p:spPr>
          <a:xfrm>
            <a:off x="5328493" y="3543300"/>
            <a:ext cx="9525" cy="143827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22" name="Text 20"/>
          <p:cNvSpPr/>
          <p:nvPr/>
        </p:nvSpPr>
        <p:spPr>
          <a:xfrm>
            <a:off x="5642818" y="3924300"/>
            <a:ext cx="4824921" cy="704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대화형 AI + 사회적 연결 보조 로봇</a:t>
            </a:r>
            <a:endParaRPr lang="en-US" sz="1950" dirty="0"/>
          </a:p>
        </p:txBody>
      </p:sp>
      <p:sp>
        <p:nvSpPr>
          <p:cNvPr id="23" name="Shape 21"/>
          <p:cNvSpPr/>
          <p:nvPr/>
        </p:nvSpPr>
        <p:spPr>
          <a:xfrm>
            <a:off x="10613975" y="4972050"/>
            <a:ext cx="4845100" cy="9525"/>
          </a:xfrm>
          <a:prstGeom prst="rect">
            <a:avLst/>
          </a:prstGeom>
          <a:solidFill>
            <a:srgbClr val="EFE9DD"/>
          </a:solidFill>
          <a:ln/>
        </p:spPr>
      </p:sp>
      <p:sp>
        <p:nvSpPr>
          <p:cNvPr id="24" name="Shape 22"/>
          <p:cNvSpPr/>
          <p:nvPr/>
        </p:nvSpPr>
        <p:spPr>
          <a:xfrm>
            <a:off x="10613975" y="3543300"/>
            <a:ext cx="9525" cy="143827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25" name="Text 23"/>
          <p:cNvSpPr/>
          <p:nvPr/>
        </p:nvSpPr>
        <p:spPr>
          <a:xfrm>
            <a:off x="10928300" y="3924300"/>
            <a:ext cx="4371328" cy="704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정서적 안녕감 &amp; 삶의 만족도</a:t>
            </a:r>
            <a:endParaRPr lang="en-US" sz="1950" dirty="0"/>
          </a:p>
        </p:txBody>
      </p:sp>
      <p:sp>
        <p:nvSpPr>
          <p:cNvPr id="26" name="Shape 24"/>
          <p:cNvSpPr/>
          <p:nvPr/>
        </p:nvSpPr>
        <p:spPr>
          <a:xfrm>
            <a:off x="15459075" y="4972050"/>
            <a:ext cx="1905000" cy="9525"/>
          </a:xfrm>
          <a:prstGeom prst="rect">
            <a:avLst/>
          </a:prstGeom>
          <a:solidFill>
            <a:srgbClr val="EFE9DD"/>
          </a:solidFill>
          <a:ln/>
        </p:spPr>
      </p:sp>
      <p:sp>
        <p:nvSpPr>
          <p:cNvPr id="27" name="Shape 25"/>
          <p:cNvSpPr/>
          <p:nvPr/>
        </p:nvSpPr>
        <p:spPr>
          <a:xfrm>
            <a:off x="15459075" y="3543300"/>
            <a:ext cx="9525" cy="143827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28" name="Shape 26"/>
          <p:cNvSpPr/>
          <p:nvPr/>
        </p:nvSpPr>
        <p:spPr>
          <a:xfrm>
            <a:off x="15773400" y="3848100"/>
            <a:ext cx="918716" cy="819150"/>
          </a:xfrm>
          <a:prstGeom prst="rect">
            <a:avLst/>
          </a:prstGeom>
          <a:solidFill>
            <a:srgbClr val="0E1A22"/>
          </a:solidFill>
          <a:ln/>
        </p:spPr>
      </p:sp>
      <p:sp>
        <p:nvSpPr>
          <p:cNvPr id="29" name="Text 27"/>
          <p:cNvSpPr/>
          <p:nvPr/>
        </p:nvSpPr>
        <p:spPr>
          <a:xfrm>
            <a:off x="15963900" y="3924300"/>
            <a:ext cx="613916" cy="704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144" kern="0" dirty="0">
                <a:solidFill>
                  <a:srgbClr val="F6F3E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Grade A</a:t>
            </a:r>
            <a:endParaRPr lang="en-US" sz="1800" dirty="0"/>
          </a:p>
        </p:txBody>
      </p:sp>
      <p:sp>
        <p:nvSpPr>
          <p:cNvPr id="30" name="Shape 28"/>
          <p:cNvSpPr/>
          <p:nvPr/>
        </p:nvSpPr>
        <p:spPr>
          <a:xfrm>
            <a:off x="923925" y="6410325"/>
            <a:ext cx="4404568" cy="9525"/>
          </a:xfrm>
          <a:prstGeom prst="rect">
            <a:avLst/>
          </a:prstGeom>
          <a:solidFill>
            <a:srgbClr val="EFE9DD"/>
          </a:solidFill>
          <a:ln/>
        </p:spPr>
      </p:sp>
      <p:sp>
        <p:nvSpPr>
          <p:cNvPr id="31" name="Text 29"/>
          <p:cNvSpPr/>
          <p:nvPr/>
        </p:nvSpPr>
        <p:spPr>
          <a:xfrm>
            <a:off x="1228725" y="5362575"/>
            <a:ext cx="3927105" cy="704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전문 너싱홈</a:t>
            </a:r>
            <a:endParaRPr lang="en-US" sz="2250" dirty="0"/>
          </a:p>
        </p:txBody>
      </p:sp>
      <p:sp>
        <p:nvSpPr>
          <p:cNvPr id="32" name="Shape 30"/>
          <p:cNvSpPr/>
          <p:nvPr/>
        </p:nvSpPr>
        <p:spPr>
          <a:xfrm>
            <a:off x="5328493" y="6410325"/>
            <a:ext cx="5285482" cy="9525"/>
          </a:xfrm>
          <a:prstGeom prst="rect">
            <a:avLst/>
          </a:prstGeom>
          <a:solidFill>
            <a:srgbClr val="EFE9DD"/>
          </a:solidFill>
          <a:ln/>
        </p:spPr>
      </p:sp>
      <p:sp>
        <p:nvSpPr>
          <p:cNvPr id="33" name="Shape 31"/>
          <p:cNvSpPr/>
          <p:nvPr/>
        </p:nvSpPr>
        <p:spPr>
          <a:xfrm>
            <a:off x="5328493" y="4981575"/>
            <a:ext cx="9525" cy="143827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34" name="Text 32"/>
          <p:cNvSpPr/>
          <p:nvPr/>
        </p:nvSpPr>
        <p:spPr>
          <a:xfrm>
            <a:off x="5642818" y="5362575"/>
            <a:ext cx="4824921" cy="704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생체감지 센서 + 낙상 / 위험 예측</a:t>
            </a:r>
            <a:endParaRPr lang="en-US" sz="1950" dirty="0"/>
          </a:p>
        </p:txBody>
      </p:sp>
      <p:sp>
        <p:nvSpPr>
          <p:cNvPr id="35" name="Shape 33"/>
          <p:cNvSpPr/>
          <p:nvPr/>
        </p:nvSpPr>
        <p:spPr>
          <a:xfrm>
            <a:off x="10613975" y="6410325"/>
            <a:ext cx="4845100" cy="9525"/>
          </a:xfrm>
          <a:prstGeom prst="rect">
            <a:avLst/>
          </a:prstGeom>
          <a:solidFill>
            <a:srgbClr val="EFE9DD"/>
          </a:solidFill>
          <a:ln/>
        </p:spPr>
      </p:sp>
      <p:sp>
        <p:nvSpPr>
          <p:cNvPr id="36" name="Shape 34"/>
          <p:cNvSpPr/>
          <p:nvPr/>
        </p:nvSpPr>
        <p:spPr>
          <a:xfrm>
            <a:off x="10613975" y="4981575"/>
            <a:ext cx="9525" cy="143827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37" name="Text 35"/>
          <p:cNvSpPr/>
          <p:nvPr/>
        </p:nvSpPr>
        <p:spPr>
          <a:xfrm>
            <a:off x="10928300" y="5362575"/>
            <a:ext cx="4371328" cy="704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신체 안전 &amp; 간호 업무 경감</a:t>
            </a:r>
            <a:endParaRPr lang="en-US" sz="1950" dirty="0"/>
          </a:p>
        </p:txBody>
      </p:sp>
      <p:sp>
        <p:nvSpPr>
          <p:cNvPr id="38" name="Shape 36"/>
          <p:cNvSpPr/>
          <p:nvPr/>
        </p:nvSpPr>
        <p:spPr>
          <a:xfrm>
            <a:off x="15459075" y="6410325"/>
            <a:ext cx="1905000" cy="9525"/>
          </a:xfrm>
          <a:prstGeom prst="rect">
            <a:avLst/>
          </a:prstGeom>
          <a:solidFill>
            <a:srgbClr val="EFE9DD"/>
          </a:solidFill>
          <a:ln/>
        </p:spPr>
      </p:sp>
      <p:sp>
        <p:nvSpPr>
          <p:cNvPr id="39" name="Shape 37"/>
          <p:cNvSpPr/>
          <p:nvPr/>
        </p:nvSpPr>
        <p:spPr>
          <a:xfrm>
            <a:off x="15459075" y="4981575"/>
            <a:ext cx="9525" cy="143827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40" name="Shape 38"/>
          <p:cNvSpPr/>
          <p:nvPr/>
        </p:nvSpPr>
        <p:spPr>
          <a:xfrm>
            <a:off x="15773400" y="5286375"/>
            <a:ext cx="918716" cy="819150"/>
          </a:xfrm>
          <a:prstGeom prst="rect">
            <a:avLst/>
          </a:prstGeom>
          <a:solidFill>
            <a:srgbClr val="0E1A22"/>
          </a:solidFill>
          <a:ln/>
        </p:spPr>
      </p:sp>
      <p:sp>
        <p:nvSpPr>
          <p:cNvPr id="41" name="Text 39"/>
          <p:cNvSpPr/>
          <p:nvPr/>
        </p:nvSpPr>
        <p:spPr>
          <a:xfrm>
            <a:off x="15963900" y="5362575"/>
            <a:ext cx="613916" cy="704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144" kern="0" dirty="0">
                <a:solidFill>
                  <a:srgbClr val="F6F3E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Grade A</a:t>
            </a:r>
            <a:endParaRPr lang="en-US" sz="1800" dirty="0"/>
          </a:p>
        </p:txBody>
      </p:sp>
      <p:sp>
        <p:nvSpPr>
          <p:cNvPr id="42" name="Text 40"/>
          <p:cNvSpPr/>
          <p:nvPr/>
        </p:nvSpPr>
        <p:spPr>
          <a:xfrm>
            <a:off x="1228725" y="6800850"/>
            <a:ext cx="3927105" cy="704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메디컬 타워</a:t>
            </a:r>
            <a:endParaRPr lang="en-US" sz="2250" dirty="0"/>
          </a:p>
        </p:txBody>
      </p:sp>
      <p:sp>
        <p:nvSpPr>
          <p:cNvPr id="43" name="Shape 41"/>
          <p:cNvSpPr/>
          <p:nvPr/>
        </p:nvSpPr>
        <p:spPr>
          <a:xfrm>
            <a:off x="5328493" y="6419850"/>
            <a:ext cx="9525" cy="1428750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44" name="Text 42"/>
          <p:cNvSpPr/>
          <p:nvPr/>
        </p:nvSpPr>
        <p:spPr>
          <a:xfrm>
            <a:off x="5642818" y="6800850"/>
            <a:ext cx="4824921" cy="704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디지털 트윈 기반 건강 모니터링</a:t>
            </a:r>
            <a:endParaRPr lang="en-US" sz="1950" dirty="0"/>
          </a:p>
        </p:txBody>
      </p:sp>
      <p:sp>
        <p:nvSpPr>
          <p:cNvPr id="45" name="Shape 43"/>
          <p:cNvSpPr/>
          <p:nvPr/>
        </p:nvSpPr>
        <p:spPr>
          <a:xfrm>
            <a:off x="10613975" y="6419850"/>
            <a:ext cx="9525" cy="1428750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46" name="Text 44"/>
          <p:cNvSpPr/>
          <p:nvPr/>
        </p:nvSpPr>
        <p:spPr>
          <a:xfrm>
            <a:off x="10928300" y="6800850"/>
            <a:ext cx="4371328" cy="704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인지기능 유지 &amp; 치매 예방</a:t>
            </a:r>
            <a:endParaRPr lang="en-US" sz="1950" dirty="0"/>
          </a:p>
        </p:txBody>
      </p:sp>
      <p:sp>
        <p:nvSpPr>
          <p:cNvPr id="47" name="Shape 45"/>
          <p:cNvSpPr/>
          <p:nvPr/>
        </p:nvSpPr>
        <p:spPr>
          <a:xfrm>
            <a:off x="15459075" y="6419850"/>
            <a:ext cx="9525" cy="1428750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48" name="Shape 46"/>
          <p:cNvSpPr/>
          <p:nvPr/>
        </p:nvSpPr>
        <p:spPr>
          <a:xfrm>
            <a:off x="15773400" y="6715125"/>
            <a:ext cx="928241" cy="838200"/>
          </a:xfrm>
          <a:prstGeom prst="rect">
            <a:avLst/>
          </a:prstGeom>
          <a:ln w="9525">
            <a:solidFill>
              <a:srgbClr val="B79A6B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15973425" y="6800850"/>
            <a:ext cx="604391" cy="704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144" kern="0" dirty="0">
                <a:solidFill>
                  <a:srgbClr val="8C6B3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Grade B</a:t>
            </a:r>
            <a:endParaRPr lang="en-US" sz="1800" dirty="0"/>
          </a:p>
        </p:txBody>
      </p:sp>
      <p:sp>
        <p:nvSpPr>
          <p:cNvPr id="50" name="Shape 48"/>
          <p:cNvSpPr/>
          <p:nvPr/>
        </p:nvSpPr>
        <p:spPr>
          <a:xfrm>
            <a:off x="914400" y="8162925"/>
            <a:ext cx="28575" cy="733425"/>
          </a:xfrm>
          <a:prstGeom prst="rect">
            <a:avLst/>
          </a:prstGeom>
          <a:solidFill>
            <a:srgbClr val="B79A6B"/>
          </a:solidFill>
          <a:ln/>
        </p:spPr>
      </p:sp>
      <p:sp>
        <p:nvSpPr>
          <p:cNvPr id="51" name="Text 49"/>
          <p:cNvSpPr/>
          <p:nvPr/>
        </p:nvSpPr>
        <p:spPr>
          <a:xfrm>
            <a:off x="1228725" y="8353425"/>
            <a:ext cx="16352901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활용 방안 </a:t>
            </a:r>
            <a:pPr algn="l" indent="0" marL="0">
              <a:buNone/>
            </a:pPr>
            <a:r>
              <a:rPr lang="en-US" sz="195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미들턴이 B2B·B2G 제안서를 쓸 때 근거 자료로 바로 씁니다</a:t>
            </a:r>
            <a:endParaRPr lang="en-US" sz="1950" dirty="0"/>
          </a:p>
        </p:txBody>
      </p:sp>
      <p:sp>
        <p:nvSpPr>
          <p:cNvPr id="52" name="Text 50"/>
          <p:cNvSpPr/>
          <p:nvPr/>
        </p:nvSpPr>
        <p:spPr>
          <a:xfrm>
            <a:off x="914400" y="9477375"/>
            <a:ext cx="7152203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90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SilverCare Project Briefing | ㈜미들턴 × 차의과학대학교 AIForA Lab</a:t>
            </a:r>
            <a:endParaRPr lang="en-US" sz="1500" dirty="0"/>
          </a:p>
        </p:txBody>
      </p:sp>
      <p:sp>
        <p:nvSpPr>
          <p:cNvPr id="53" name="Text 51"/>
          <p:cNvSpPr/>
          <p:nvPr/>
        </p:nvSpPr>
        <p:spPr>
          <a:xfrm>
            <a:off x="16688991" y="9477375"/>
            <a:ext cx="760809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90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13 / 18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3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876300"/>
            <a:ext cx="507802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2353"/>
              </a:lnSpc>
              <a:buNone/>
            </a:pPr>
            <a:r>
              <a:rPr lang="en-US" sz="420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10</a:t>
            </a:r>
            <a:endParaRPr lang="en-US" sz="4200" dirty="0"/>
          </a:p>
        </p:txBody>
      </p:sp>
      <p:sp>
        <p:nvSpPr>
          <p:cNvPr id="3" name="Text 1"/>
          <p:cNvSpPr/>
          <p:nvPr/>
        </p:nvSpPr>
        <p:spPr>
          <a:xfrm>
            <a:off x="1574602" y="723900"/>
            <a:ext cx="10675263" cy="771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4050" b="1" spc="-81" kern="0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프로토타입 시연 — 실시간 개발 포털 시스템</a:t>
            </a:r>
            <a:endParaRPr lang="en-US" sz="4050" dirty="0"/>
          </a:p>
        </p:txBody>
      </p:sp>
      <p:sp>
        <p:nvSpPr>
          <p:cNvPr id="4" name="Text 2"/>
          <p:cNvSpPr/>
          <p:nvPr/>
        </p:nvSpPr>
        <p:spPr>
          <a:xfrm>
            <a:off x="914400" y="1628775"/>
            <a:ext cx="18105120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63707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공식 포털에서 4대 도식과 개발 게시판을 그대로 공개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914400" y="2333625"/>
            <a:ext cx="16459200" cy="9525"/>
          </a:xfrm>
          <a:prstGeom prst="rect">
            <a:avLst/>
          </a:prstGeom>
          <a:solidFill>
            <a:srgbClr val="DED6C7"/>
          </a:solidFill>
          <a:ln/>
        </p:spPr>
      </p:sp>
      <p:sp>
        <p:nvSpPr>
          <p:cNvPr id="6" name="Shape 4"/>
          <p:cNvSpPr/>
          <p:nvPr/>
        </p:nvSpPr>
        <p:spPr>
          <a:xfrm>
            <a:off x="914400" y="2724150"/>
            <a:ext cx="8096250" cy="3309938"/>
          </a:xfrm>
          <a:prstGeom prst="rect">
            <a:avLst/>
          </a:prstGeom>
          <a:solidFill>
            <a:srgbClr val="FFFFFF"/>
          </a:solidFill>
          <a:ln w="9525">
            <a:solidFill>
              <a:srgbClr val="E5DDC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285875" y="3114675"/>
            <a:ext cx="808863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spc="198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/flow.html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1285875" y="3629025"/>
            <a:ext cx="8088630" cy="5048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연구 플로우</a:t>
            </a:r>
            <a:endParaRPr lang="en-US" sz="2550" dirty="0"/>
          </a:p>
        </p:txBody>
      </p:sp>
      <p:sp>
        <p:nvSpPr>
          <p:cNvPr id="9" name="Text 7"/>
          <p:cNvSpPr/>
          <p:nvPr/>
        </p:nvSpPr>
        <p:spPr>
          <a:xfrm>
            <a:off x="1285875" y="4305300"/>
            <a:ext cx="8088630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167"/>
              </a:lnSpc>
              <a:buNone/>
            </a:pPr>
            <a:r>
              <a:rPr lang="en-US" sz="1875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4대 파이프라인 도식 수록</a:t>
            </a:r>
            <a:endParaRPr lang="en-US" sz="1875" dirty="0"/>
          </a:p>
        </p:txBody>
      </p:sp>
      <p:sp>
        <p:nvSpPr>
          <p:cNvPr id="10" name="Text 8"/>
          <p:cNvSpPr/>
          <p:nvPr/>
        </p:nvSpPr>
        <p:spPr>
          <a:xfrm>
            <a:off x="1285875" y="4795838"/>
            <a:ext cx="8088630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167"/>
              </a:lnSpc>
              <a:buNone/>
            </a:pPr>
            <a:r>
              <a:rPr lang="en-US" sz="1875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연구 설계 전체를 한눈에 확인</a:t>
            </a:r>
            <a:endParaRPr lang="en-US" sz="1875" dirty="0"/>
          </a:p>
        </p:txBody>
      </p:sp>
      <p:sp>
        <p:nvSpPr>
          <p:cNvPr id="11" name="Text 9"/>
          <p:cNvSpPr/>
          <p:nvPr/>
        </p:nvSpPr>
        <p:spPr>
          <a:xfrm>
            <a:off x="1285875" y="5286375"/>
            <a:ext cx="8088630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167"/>
              </a:lnSpc>
              <a:buNone/>
            </a:pPr>
            <a:r>
              <a:rPr lang="en-US" sz="1875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한국어·영어를 한 번에 전환</a:t>
            </a:r>
            <a:endParaRPr lang="en-US" sz="1875" dirty="0"/>
          </a:p>
        </p:txBody>
      </p:sp>
      <p:sp>
        <p:nvSpPr>
          <p:cNvPr id="12" name="Shape 10"/>
          <p:cNvSpPr/>
          <p:nvPr/>
        </p:nvSpPr>
        <p:spPr>
          <a:xfrm>
            <a:off x="9277350" y="2724150"/>
            <a:ext cx="8096250" cy="3309938"/>
          </a:xfrm>
          <a:prstGeom prst="rect">
            <a:avLst/>
          </a:prstGeom>
          <a:solidFill>
            <a:srgbClr val="FFFFFF"/>
          </a:solidFill>
          <a:ln w="9525">
            <a:solidFill>
              <a:srgbClr val="E5DDC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648825" y="3114675"/>
            <a:ext cx="808863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spc="198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/board/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9648825" y="3629025"/>
            <a:ext cx="8088630" cy="5048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개발 조언 게시판</a:t>
            </a:r>
            <a:endParaRPr lang="en-US" sz="2550" dirty="0"/>
          </a:p>
        </p:txBody>
      </p:sp>
      <p:sp>
        <p:nvSpPr>
          <p:cNvPr id="15" name="Text 13"/>
          <p:cNvSpPr/>
          <p:nvPr/>
        </p:nvSpPr>
        <p:spPr>
          <a:xfrm>
            <a:off x="9648825" y="4305300"/>
            <a:ext cx="8088630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167"/>
              </a:lnSpc>
              <a:buNone/>
            </a:pPr>
            <a:r>
              <a:rPr lang="en-US" sz="1875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개발 과정의 조언과 이슈, 의사결정을 기록</a:t>
            </a:r>
            <a:endParaRPr lang="en-US" sz="1875" dirty="0"/>
          </a:p>
        </p:txBody>
      </p:sp>
      <p:sp>
        <p:nvSpPr>
          <p:cNvPr id="16" name="Text 14"/>
          <p:cNvSpPr/>
          <p:nvPr/>
        </p:nvSpPr>
        <p:spPr>
          <a:xfrm>
            <a:off x="9648825" y="4795838"/>
            <a:ext cx="8088630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167"/>
              </a:lnSpc>
              <a:buNone/>
            </a:pPr>
            <a:r>
              <a:rPr lang="en-US" sz="1875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수집 · 선별 · 지식그래프 · GATED 단계별 분류</a:t>
            </a:r>
            <a:endParaRPr lang="en-US" sz="1875" dirty="0"/>
          </a:p>
        </p:txBody>
      </p:sp>
      <p:sp>
        <p:nvSpPr>
          <p:cNvPr id="17" name="Text 15"/>
          <p:cNvSpPr/>
          <p:nvPr/>
        </p:nvSpPr>
        <p:spPr>
          <a:xfrm>
            <a:off x="9648825" y="5286375"/>
            <a:ext cx="8088630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167"/>
              </a:lnSpc>
              <a:buNone/>
            </a:pPr>
            <a:r>
              <a:rPr lang="en-US" sz="1875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Open · Applied · Hold 상태별 추적</a:t>
            </a:r>
            <a:endParaRPr lang="en-US" sz="1875" dirty="0"/>
          </a:p>
        </p:txBody>
      </p:sp>
      <p:sp>
        <p:nvSpPr>
          <p:cNvPr id="18" name="Shape 16"/>
          <p:cNvSpPr/>
          <p:nvPr/>
        </p:nvSpPr>
        <p:spPr>
          <a:xfrm>
            <a:off x="914400" y="6376988"/>
            <a:ext cx="16459200" cy="1600200"/>
          </a:xfrm>
          <a:prstGeom prst="rect">
            <a:avLst/>
          </a:prstGeom>
          <a:solidFill>
            <a:srgbClr val="0E1A22"/>
          </a:solidFill>
          <a:ln/>
        </p:spPr>
      </p:sp>
      <p:sp>
        <p:nvSpPr>
          <p:cNvPr id="19" name="Text 17"/>
          <p:cNvSpPr/>
          <p:nvPr/>
        </p:nvSpPr>
        <p:spPr>
          <a:xfrm>
            <a:off x="1371600" y="7038975"/>
            <a:ext cx="1844040" cy="314325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300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실시간 데모 포털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3505200" y="6919913"/>
            <a:ext cx="4647099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300" spc="66" kern="0" dirty="0">
                <a:solidFill>
                  <a:srgbClr val="F6F3ED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aiforalab.com/silvercare/</a:t>
            </a:r>
            <a:endParaRPr lang="en-US" sz="3300" dirty="0"/>
          </a:p>
        </p:txBody>
      </p:sp>
      <p:sp>
        <p:nvSpPr>
          <p:cNvPr id="21" name="Text 19"/>
          <p:cNvSpPr/>
          <p:nvPr/>
        </p:nvSpPr>
        <p:spPr>
          <a:xfrm>
            <a:off x="14974491" y="6796088"/>
            <a:ext cx="1941909" cy="800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lnSpc>
                <a:spcPct val="111111"/>
              </a:lnSpc>
              <a:buNone/>
            </a:pPr>
            <a:r>
              <a:rPr lang="en-US" sz="1875" dirty="0">
                <a:solidFill>
                  <a:srgbClr val="9FADB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1분 연구 소개 영상 4단계 추진 로드맵</a:t>
            </a:r>
            <a:endParaRPr lang="en-US" sz="1875" dirty="0"/>
          </a:p>
        </p:txBody>
      </p:sp>
      <p:sp>
        <p:nvSpPr>
          <p:cNvPr id="22" name="Text 20"/>
          <p:cNvSpPr/>
          <p:nvPr/>
        </p:nvSpPr>
        <p:spPr>
          <a:xfrm>
            <a:off x="914400" y="9477375"/>
            <a:ext cx="7152203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90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SilverCare Project Briefing | ㈜미들턴 × 차의과학대학교 AIForA Lab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16688991" y="9477375"/>
            <a:ext cx="760809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90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14 / 18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1838325"/>
            <a:ext cx="16916400" cy="9525"/>
          </a:xfrm>
          <a:prstGeom prst="rect">
            <a:avLst/>
          </a:prstGeom>
          <a:solidFill>
            <a:srgbClr val="DED6C7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609600"/>
            <a:ext cx="7883664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330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상세 도식 04 · PORTAL KEY SCREENS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685800" y="1000125"/>
            <a:ext cx="7883664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450" b="1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SilverCare 개발 포털 주요 화면 구성</a:t>
            </a:r>
            <a:endParaRPr lang="en-US" sz="3450" dirty="0"/>
          </a:p>
        </p:txBody>
      </p:sp>
      <p:sp>
        <p:nvSpPr>
          <p:cNvPr id="5" name="Text 3"/>
          <p:cNvSpPr/>
          <p:nvPr/>
        </p:nvSpPr>
        <p:spPr>
          <a:xfrm>
            <a:off x="13565981" y="1295400"/>
            <a:ext cx="4439841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flow.html · index.html · board/ 세 화면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685800" y="2190750"/>
            <a:ext cx="5460950" cy="7153275"/>
          </a:xfrm>
          <a:prstGeom prst="rect">
            <a:avLst/>
          </a:prstGeom>
          <a:ln w="9525">
            <a:solidFill>
              <a:srgbClr val="E5DDC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95325" y="2200275"/>
            <a:ext cx="5441900" cy="600075"/>
          </a:xfrm>
          <a:prstGeom prst="rect">
            <a:avLst/>
          </a:prstGeom>
          <a:solidFill>
            <a:srgbClr val="F1EDE4"/>
          </a:solidFill>
          <a:ln/>
        </p:spPr>
      </p:sp>
      <p:sp>
        <p:nvSpPr>
          <p:cNvPr id="8" name="Shape 6"/>
          <p:cNvSpPr/>
          <p:nvPr/>
        </p:nvSpPr>
        <p:spPr>
          <a:xfrm>
            <a:off x="695325" y="2790825"/>
            <a:ext cx="5441900" cy="952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9" name="Shape 7"/>
          <p:cNvSpPr/>
          <p:nvPr/>
        </p:nvSpPr>
        <p:spPr>
          <a:xfrm>
            <a:off x="904875" y="2438400"/>
            <a:ext cx="114300" cy="114300"/>
          </a:xfrm>
          <a:prstGeom prst="ellipse">
            <a:avLst/>
          </a:prstGeom>
          <a:solidFill>
            <a:srgbClr val="C9BFAB"/>
          </a:solidFill>
          <a:ln/>
        </p:spPr>
      </p:sp>
      <p:sp>
        <p:nvSpPr>
          <p:cNvPr id="10" name="Shape 8"/>
          <p:cNvSpPr/>
          <p:nvPr/>
        </p:nvSpPr>
        <p:spPr>
          <a:xfrm>
            <a:off x="1114425" y="2438400"/>
            <a:ext cx="114300" cy="114300"/>
          </a:xfrm>
          <a:prstGeom prst="ellipse">
            <a:avLst/>
          </a:prstGeom>
          <a:solidFill>
            <a:srgbClr val="DED6C7"/>
          </a:solidFill>
          <a:ln/>
        </p:spPr>
      </p:sp>
      <p:sp>
        <p:nvSpPr>
          <p:cNvPr id="11" name="Text 9"/>
          <p:cNvSpPr/>
          <p:nvPr/>
        </p:nvSpPr>
        <p:spPr>
          <a:xfrm>
            <a:off x="1438275" y="2352675"/>
            <a:ext cx="105176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/flow.html</a:t>
            </a:r>
            <a:endParaRPr lang="en-US" sz="1575" dirty="0"/>
          </a:p>
        </p:txBody>
      </p:sp>
      <p:sp>
        <p:nvSpPr>
          <p:cNvPr id="12" name="Text 10"/>
          <p:cNvSpPr/>
          <p:nvPr/>
        </p:nvSpPr>
        <p:spPr>
          <a:xfrm>
            <a:off x="962025" y="3086100"/>
            <a:ext cx="539935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연구 플로우</a:t>
            </a:r>
            <a:endParaRPr lang="en-US" sz="2250" dirty="0"/>
          </a:p>
        </p:txBody>
      </p:sp>
      <p:sp>
        <p:nvSpPr>
          <p:cNvPr id="13" name="Shape 11"/>
          <p:cNvSpPr/>
          <p:nvPr/>
        </p:nvSpPr>
        <p:spPr>
          <a:xfrm>
            <a:off x="962025" y="3676650"/>
            <a:ext cx="4908500" cy="76200"/>
          </a:xfrm>
          <a:prstGeom prst="rect">
            <a:avLst/>
          </a:prstGeom>
          <a:solidFill>
            <a:srgbClr val="EFE9DD"/>
          </a:solidFill>
          <a:ln/>
        </p:spPr>
      </p:sp>
      <p:sp>
        <p:nvSpPr>
          <p:cNvPr id="14" name="Shape 12"/>
          <p:cNvSpPr/>
          <p:nvPr/>
        </p:nvSpPr>
        <p:spPr>
          <a:xfrm>
            <a:off x="962025" y="3924300"/>
            <a:ext cx="3435846" cy="76200"/>
          </a:xfrm>
          <a:prstGeom prst="rect">
            <a:avLst/>
          </a:prstGeom>
          <a:solidFill>
            <a:srgbClr val="EFE9DD"/>
          </a:solidFill>
          <a:ln/>
        </p:spPr>
      </p:sp>
      <p:sp>
        <p:nvSpPr>
          <p:cNvPr id="15" name="Shape 13"/>
          <p:cNvSpPr/>
          <p:nvPr/>
        </p:nvSpPr>
        <p:spPr>
          <a:xfrm>
            <a:off x="962025" y="4171950"/>
            <a:ext cx="4908500" cy="990600"/>
          </a:xfrm>
          <a:prstGeom prst="rect">
            <a:avLst/>
          </a:prstGeom>
          <a:ln w="9525">
            <a:solidFill>
              <a:srgbClr val="E5DDC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43000" y="4352925"/>
            <a:ext cx="4693805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3125"/>
              </a:lnSpc>
              <a:buNone/>
            </a:pPr>
            <a:r>
              <a:rPr lang="en-US" sz="1650" dirty="0">
                <a:solidFill>
                  <a:srgbClr val="63707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4대 파이프라인 인포그래픽 Stage 01 → 04 단계 도식</a:t>
            </a:r>
            <a:endParaRPr lang="en-US" sz="1650" dirty="0"/>
          </a:p>
        </p:txBody>
      </p:sp>
      <p:sp>
        <p:nvSpPr>
          <p:cNvPr id="17" name="Shape 15"/>
          <p:cNvSpPr/>
          <p:nvPr/>
        </p:nvSpPr>
        <p:spPr>
          <a:xfrm>
            <a:off x="962025" y="5334000"/>
            <a:ext cx="4908500" cy="676275"/>
          </a:xfrm>
          <a:prstGeom prst="rect">
            <a:avLst/>
          </a:prstGeom>
          <a:ln w="9525">
            <a:solidFill>
              <a:srgbClr val="E5DDC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143000" y="5514975"/>
            <a:ext cx="4693805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3125"/>
              </a:lnSpc>
              <a:buNone/>
            </a:pPr>
            <a:r>
              <a:rPr lang="en-US" sz="1650" dirty="0">
                <a:solidFill>
                  <a:srgbClr val="63707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한국어·영어 전환</a:t>
            </a:r>
            <a:endParaRPr lang="en-US" sz="1650" dirty="0"/>
          </a:p>
        </p:txBody>
      </p:sp>
      <p:sp>
        <p:nvSpPr>
          <p:cNvPr id="19" name="Text 17"/>
          <p:cNvSpPr/>
          <p:nvPr/>
        </p:nvSpPr>
        <p:spPr>
          <a:xfrm>
            <a:off x="962025" y="8743950"/>
            <a:ext cx="539935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8C6B3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연구 설계 전체 공개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6413450" y="2190750"/>
            <a:ext cx="5460950" cy="7153275"/>
          </a:xfrm>
          <a:prstGeom prst="rect">
            <a:avLst/>
          </a:prstGeom>
          <a:ln w="9525">
            <a:solidFill>
              <a:srgbClr val="E5DDCE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422975" y="2200275"/>
            <a:ext cx="5441900" cy="600075"/>
          </a:xfrm>
          <a:prstGeom prst="rect">
            <a:avLst/>
          </a:prstGeom>
          <a:solidFill>
            <a:srgbClr val="F1EDE4"/>
          </a:solidFill>
          <a:ln/>
        </p:spPr>
      </p:sp>
      <p:sp>
        <p:nvSpPr>
          <p:cNvPr id="22" name="Shape 20"/>
          <p:cNvSpPr/>
          <p:nvPr/>
        </p:nvSpPr>
        <p:spPr>
          <a:xfrm>
            <a:off x="6422975" y="2790825"/>
            <a:ext cx="5441900" cy="952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23" name="Shape 21"/>
          <p:cNvSpPr/>
          <p:nvPr/>
        </p:nvSpPr>
        <p:spPr>
          <a:xfrm>
            <a:off x="6632525" y="2438400"/>
            <a:ext cx="114300" cy="114300"/>
          </a:xfrm>
          <a:prstGeom prst="ellipse">
            <a:avLst/>
          </a:prstGeom>
          <a:solidFill>
            <a:srgbClr val="C9BFAB"/>
          </a:solidFill>
          <a:ln/>
        </p:spPr>
      </p:sp>
      <p:sp>
        <p:nvSpPr>
          <p:cNvPr id="24" name="Shape 22"/>
          <p:cNvSpPr/>
          <p:nvPr/>
        </p:nvSpPr>
        <p:spPr>
          <a:xfrm>
            <a:off x="6842075" y="2438400"/>
            <a:ext cx="114300" cy="114300"/>
          </a:xfrm>
          <a:prstGeom prst="ellipse">
            <a:avLst/>
          </a:prstGeom>
          <a:solidFill>
            <a:srgbClr val="DED6C7"/>
          </a:solidFill>
          <a:ln/>
        </p:spPr>
      </p:sp>
      <p:sp>
        <p:nvSpPr>
          <p:cNvPr id="25" name="Text 23"/>
          <p:cNvSpPr/>
          <p:nvPr/>
        </p:nvSpPr>
        <p:spPr>
          <a:xfrm>
            <a:off x="7165925" y="2352675"/>
            <a:ext cx="1158925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/index.html</a:t>
            </a:r>
            <a:endParaRPr lang="en-US" sz="1575" dirty="0"/>
          </a:p>
        </p:txBody>
      </p:sp>
      <p:sp>
        <p:nvSpPr>
          <p:cNvPr id="26" name="Text 24"/>
          <p:cNvSpPr/>
          <p:nvPr/>
        </p:nvSpPr>
        <p:spPr>
          <a:xfrm>
            <a:off x="6689675" y="3086100"/>
            <a:ext cx="539935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포털 메인</a:t>
            </a:r>
            <a:endParaRPr lang="en-US" sz="2250" dirty="0"/>
          </a:p>
        </p:txBody>
      </p:sp>
      <p:sp>
        <p:nvSpPr>
          <p:cNvPr id="27" name="Shape 25"/>
          <p:cNvSpPr/>
          <p:nvPr/>
        </p:nvSpPr>
        <p:spPr>
          <a:xfrm>
            <a:off x="6689675" y="3676650"/>
            <a:ext cx="4908500" cy="1076325"/>
          </a:xfrm>
          <a:prstGeom prst="rect">
            <a:avLst/>
          </a:prstGeom>
          <a:solidFill>
            <a:srgbClr val="0E1A22"/>
          </a:solidFill>
          <a:ln/>
        </p:spPr>
      </p:sp>
      <p:sp>
        <p:nvSpPr>
          <p:cNvPr id="28" name="Text 26"/>
          <p:cNvSpPr/>
          <p:nvPr/>
        </p:nvSpPr>
        <p:spPr>
          <a:xfrm>
            <a:off x="6899225" y="3886200"/>
            <a:ext cx="4636655" cy="695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1471"/>
              </a:lnSpc>
              <a:buNone/>
            </a:pPr>
            <a:r>
              <a:rPr lang="en-US" sz="1725" dirty="0">
                <a:solidFill>
                  <a:srgbClr val="F6F3ED"/>
                </a:solidFill>
                <a:highlight>
                  <a:srgbClr val="0E1A22"/>
                </a:highlight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SilverCare Project </a:t>
            </a:r>
            <a:pPr algn="l" indent="0" marL="0">
              <a:lnSpc>
                <a:spcPct val="101471"/>
              </a:lnSpc>
              <a:buNone/>
            </a:pPr>
            <a:r>
              <a:rPr lang="en-US" sz="1575" dirty="0">
                <a:solidFill>
                  <a:srgbClr val="9FADB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1분 연구 소개 영상</a:t>
            </a:r>
            <a:endParaRPr lang="en-US" sz="1725" dirty="0"/>
          </a:p>
        </p:txBody>
      </p:sp>
      <p:sp>
        <p:nvSpPr>
          <p:cNvPr id="29" name="Shape 27"/>
          <p:cNvSpPr/>
          <p:nvPr/>
        </p:nvSpPr>
        <p:spPr>
          <a:xfrm>
            <a:off x="6689675" y="4924425"/>
            <a:ext cx="4908500" cy="676275"/>
          </a:xfrm>
          <a:prstGeom prst="rect">
            <a:avLst/>
          </a:prstGeom>
          <a:ln w="9525">
            <a:solidFill>
              <a:srgbClr val="E5DDC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870650" y="5105400"/>
            <a:ext cx="4693805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3125"/>
              </a:lnSpc>
              <a:buNone/>
            </a:pPr>
            <a:r>
              <a:rPr lang="en-US" sz="1650" dirty="0">
                <a:solidFill>
                  <a:srgbClr val="63707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4단계 추진 로드맵</a:t>
            </a:r>
            <a:endParaRPr lang="en-US" sz="1650" dirty="0"/>
          </a:p>
        </p:txBody>
      </p:sp>
      <p:sp>
        <p:nvSpPr>
          <p:cNvPr id="31" name="Shape 29"/>
          <p:cNvSpPr/>
          <p:nvPr/>
        </p:nvSpPr>
        <p:spPr>
          <a:xfrm>
            <a:off x="6689675" y="5772150"/>
            <a:ext cx="4908500" cy="676275"/>
          </a:xfrm>
          <a:prstGeom prst="rect">
            <a:avLst/>
          </a:prstGeom>
          <a:ln w="9525">
            <a:solidFill>
              <a:srgbClr val="E5DDCE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870650" y="5953125"/>
            <a:ext cx="4693805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3125"/>
              </a:lnSpc>
              <a:buNone/>
            </a:pPr>
            <a:r>
              <a:rPr lang="en-US" sz="1650" dirty="0">
                <a:solidFill>
                  <a:srgbClr val="63707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연구 개요 · 참여 기관</a:t>
            </a:r>
            <a:endParaRPr lang="en-US" sz="1650" dirty="0"/>
          </a:p>
        </p:txBody>
      </p:sp>
      <p:sp>
        <p:nvSpPr>
          <p:cNvPr id="33" name="Text 31"/>
          <p:cNvSpPr/>
          <p:nvPr/>
        </p:nvSpPr>
        <p:spPr>
          <a:xfrm>
            <a:off x="6689675" y="8743950"/>
            <a:ext cx="539935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8C6B3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공식 진입 화면</a:t>
            </a:r>
            <a:endParaRPr lang="en-US" sz="1650" dirty="0"/>
          </a:p>
        </p:txBody>
      </p:sp>
      <p:sp>
        <p:nvSpPr>
          <p:cNvPr id="34" name="Shape 32"/>
          <p:cNvSpPr/>
          <p:nvPr/>
        </p:nvSpPr>
        <p:spPr>
          <a:xfrm>
            <a:off x="12141101" y="2190750"/>
            <a:ext cx="5460950" cy="7153275"/>
          </a:xfrm>
          <a:prstGeom prst="rect">
            <a:avLst/>
          </a:prstGeom>
          <a:ln w="9525">
            <a:solidFill>
              <a:srgbClr val="E5DDCE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2150626" y="2200275"/>
            <a:ext cx="5441900" cy="600075"/>
          </a:xfrm>
          <a:prstGeom prst="rect">
            <a:avLst/>
          </a:prstGeom>
          <a:solidFill>
            <a:srgbClr val="F1EDE4"/>
          </a:solidFill>
          <a:ln/>
        </p:spPr>
      </p:sp>
      <p:sp>
        <p:nvSpPr>
          <p:cNvPr id="36" name="Shape 34"/>
          <p:cNvSpPr/>
          <p:nvPr/>
        </p:nvSpPr>
        <p:spPr>
          <a:xfrm>
            <a:off x="12150626" y="2790825"/>
            <a:ext cx="5441900" cy="952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37" name="Shape 35"/>
          <p:cNvSpPr/>
          <p:nvPr/>
        </p:nvSpPr>
        <p:spPr>
          <a:xfrm>
            <a:off x="12360176" y="2438400"/>
            <a:ext cx="114300" cy="114300"/>
          </a:xfrm>
          <a:prstGeom prst="ellipse">
            <a:avLst/>
          </a:prstGeom>
          <a:solidFill>
            <a:srgbClr val="C9BFAB"/>
          </a:solidFill>
          <a:ln/>
        </p:spPr>
      </p:sp>
      <p:sp>
        <p:nvSpPr>
          <p:cNvPr id="38" name="Shape 36"/>
          <p:cNvSpPr/>
          <p:nvPr/>
        </p:nvSpPr>
        <p:spPr>
          <a:xfrm>
            <a:off x="12569726" y="2438400"/>
            <a:ext cx="114300" cy="114300"/>
          </a:xfrm>
          <a:prstGeom prst="ellipse">
            <a:avLst/>
          </a:prstGeom>
          <a:solidFill>
            <a:srgbClr val="DED6C7"/>
          </a:solidFill>
          <a:ln/>
        </p:spPr>
      </p:sp>
      <p:sp>
        <p:nvSpPr>
          <p:cNvPr id="39" name="Text 37"/>
          <p:cNvSpPr/>
          <p:nvPr/>
        </p:nvSpPr>
        <p:spPr>
          <a:xfrm>
            <a:off x="12893576" y="2352675"/>
            <a:ext cx="785961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/board/</a:t>
            </a:r>
            <a:endParaRPr lang="en-US" sz="1575" dirty="0"/>
          </a:p>
        </p:txBody>
      </p:sp>
      <p:sp>
        <p:nvSpPr>
          <p:cNvPr id="40" name="Text 38"/>
          <p:cNvSpPr/>
          <p:nvPr/>
        </p:nvSpPr>
        <p:spPr>
          <a:xfrm>
            <a:off x="12417326" y="3086100"/>
            <a:ext cx="539935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개발 게시판</a:t>
            </a:r>
            <a:endParaRPr lang="en-US" sz="2250" dirty="0"/>
          </a:p>
        </p:txBody>
      </p:sp>
      <p:sp>
        <p:nvSpPr>
          <p:cNvPr id="41" name="Shape 39"/>
          <p:cNvSpPr/>
          <p:nvPr/>
        </p:nvSpPr>
        <p:spPr>
          <a:xfrm>
            <a:off x="12417326" y="3676650"/>
            <a:ext cx="767060" cy="409575"/>
          </a:xfrm>
          <a:prstGeom prst="rect">
            <a:avLst/>
          </a:prstGeom>
          <a:ln w="9525">
            <a:solidFill>
              <a:srgbClr val="B79A6B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12560201" y="3743325"/>
            <a:ext cx="55751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8C6B3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Open</a:t>
            </a:r>
            <a:endParaRPr lang="en-US" sz="1500" dirty="0"/>
          </a:p>
        </p:txBody>
      </p:sp>
      <p:sp>
        <p:nvSpPr>
          <p:cNvPr id="43" name="Shape 41"/>
          <p:cNvSpPr/>
          <p:nvPr/>
        </p:nvSpPr>
        <p:spPr>
          <a:xfrm>
            <a:off x="13279636" y="3676650"/>
            <a:ext cx="967978" cy="409575"/>
          </a:xfrm>
          <a:prstGeom prst="rect">
            <a:avLst/>
          </a:prstGeom>
          <a:ln w="9525">
            <a:solidFill>
              <a:srgbClr val="E5DDCE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13422511" y="3743325"/>
            <a:ext cx="758428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Applied</a:t>
            </a:r>
            <a:endParaRPr lang="en-US" sz="1500" dirty="0"/>
          </a:p>
        </p:txBody>
      </p:sp>
      <p:sp>
        <p:nvSpPr>
          <p:cNvPr id="45" name="Shape 43"/>
          <p:cNvSpPr/>
          <p:nvPr/>
        </p:nvSpPr>
        <p:spPr>
          <a:xfrm>
            <a:off x="14342864" y="3676650"/>
            <a:ext cx="712143" cy="409575"/>
          </a:xfrm>
          <a:prstGeom prst="rect">
            <a:avLst/>
          </a:prstGeom>
          <a:ln w="9525">
            <a:solidFill>
              <a:srgbClr val="E5DDCE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14485739" y="3743325"/>
            <a:ext cx="502593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Hold</a:t>
            </a:r>
            <a:endParaRPr lang="en-US" sz="1500" dirty="0"/>
          </a:p>
        </p:txBody>
      </p:sp>
      <p:sp>
        <p:nvSpPr>
          <p:cNvPr id="47" name="Shape 45"/>
          <p:cNvSpPr/>
          <p:nvPr/>
        </p:nvSpPr>
        <p:spPr>
          <a:xfrm>
            <a:off x="12417326" y="4695825"/>
            <a:ext cx="4908500" cy="9525"/>
          </a:xfrm>
          <a:prstGeom prst="rect">
            <a:avLst/>
          </a:prstGeom>
          <a:solidFill>
            <a:srgbClr val="EFE9DD"/>
          </a:solidFill>
          <a:ln/>
        </p:spPr>
      </p:sp>
      <p:sp>
        <p:nvSpPr>
          <p:cNvPr id="48" name="Text 46"/>
          <p:cNvSpPr/>
          <p:nvPr/>
        </p:nvSpPr>
        <p:spPr>
          <a:xfrm>
            <a:off x="12417326" y="4257675"/>
            <a:ext cx="5055755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63707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수집 · 검색식 확정 이슈</a:t>
            </a:r>
            <a:endParaRPr lang="en-US" sz="1650" dirty="0"/>
          </a:p>
        </p:txBody>
      </p:sp>
      <p:sp>
        <p:nvSpPr>
          <p:cNvPr id="49" name="Shape 47"/>
          <p:cNvSpPr/>
          <p:nvPr/>
        </p:nvSpPr>
        <p:spPr>
          <a:xfrm>
            <a:off x="12417326" y="5314950"/>
            <a:ext cx="4908500" cy="9525"/>
          </a:xfrm>
          <a:prstGeom prst="rect">
            <a:avLst/>
          </a:prstGeom>
          <a:solidFill>
            <a:srgbClr val="EFE9DD"/>
          </a:solidFill>
          <a:ln/>
        </p:spPr>
      </p:sp>
      <p:sp>
        <p:nvSpPr>
          <p:cNvPr id="50" name="Text 48"/>
          <p:cNvSpPr/>
          <p:nvPr/>
        </p:nvSpPr>
        <p:spPr>
          <a:xfrm>
            <a:off x="12417326" y="4876800"/>
            <a:ext cx="5055755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63707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선별 · κ 검증 표본 논의</a:t>
            </a:r>
            <a:endParaRPr lang="en-US" sz="1650" dirty="0"/>
          </a:p>
        </p:txBody>
      </p:sp>
      <p:sp>
        <p:nvSpPr>
          <p:cNvPr id="51" name="Shape 49"/>
          <p:cNvSpPr/>
          <p:nvPr/>
        </p:nvSpPr>
        <p:spPr>
          <a:xfrm>
            <a:off x="12417326" y="5934075"/>
            <a:ext cx="4908500" cy="9525"/>
          </a:xfrm>
          <a:prstGeom prst="rect">
            <a:avLst/>
          </a:prstGeom>
          <a:solidFill>
            <a:srgbClr val="EFE9DD"/>
          </a:solidFill>
          <a:ln/>
        </p:spPr>
      </p:sp>
      <p:sp>
        <p:nvSpPr>
          <p:cNvPr id="52" name="Text 50"/>
          <p:cNvSpPr/>
          <p:nvPr/>
        </p:nvSpPr>
        <p:spPr>
          <a:xfrm>
            <a:off x="12417326" y="5495925"/>
            <a:ext cx="5055755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63707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KG · 온톨로지 매핑 결정</a:t>
            </a:r>
            <a:endParaRPr lang="en-US" sz="1650" dirty="0"/>
          </a:p>
        </p:txBody>
      </p:sp>
      <p:sp>
        <p:nvSpPr>
          <p:cNvPr id="53" name="Text 51"/>
          <p:cNvSpPr/>
          <p:nvPr/>
        </p:nvSpPr>
        <p:spPr>
          <a:xfrm>
            <a:off x="12417326" y="8743950"/>
            <a:ext cx="539935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8C6B3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단계별 분류와 의사결정 기록</a:t>
            </a:r>
            <a:endParaRPr lang="en-US" sz="1650" dirty="0"/>
          </a:p>
        </p:txBody>
      </p:sp>
      <p:sp>
        <p:nvSpPr>
          <p:cNvPr id="54" name="Text 52"/>
          <p:cNvSpPr/>
          <p:nvPr/>
        </p:nvSpPr>
        <p:spPr>
          <a:xfrm>
            <a:off x="685800" y="9591675"/>
            <a:ext cx="7152203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90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SilverCare Project Briefing | ㈜미들턴 × 차의과학대학교 AIForA Lab</a:t>
            </a:r>
            <a:endParaRPr lang="en-US" sz="1500" dirty="0"/>
          </a:p>
        </p:txBody>
      </p:sp>
      <p:sp>
        <p:nvSpPr>
          <p:cNvPr id="55" name="Text 53"/>
          <p:cNvSpPr/>
          <p:nvPr/>
        </p:nvSpPr>
        <p:spPr>
          <a:xfrm>
            <a:off x="16917591" y="9591675"/>
            <a:ext cx="760809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90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15 / 18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3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876300"/>
            <a:ext cx="430411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2353"/>
              </a:lnSpc>
              <a:buNone/>
            </a:pPr>
            <a:r>
              <a:rPr lang="en-US" sz="420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11</a:t>
            </a:r>
            <a:endParaRPr lang="en-US" sz="4200" dirty="0"/>
          </a:p>
        </p:txBody>
      </p:sp>
      <p:sp>
        <p:nvSpPr>
          <p:cNvPr id="3" name="Text 1"/>
          <p:cNvSpPr/>
          <p:nvPr/>
        </p:nvSpPr>
        <p:spPr>
          <a:xfrm>
            <a:off x="1497211" y="723900"/>
            <a:ext cx="10171524" cy="771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4050" b="1" spc="-81" kern="0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추진 일정 — 8월 집중 실행 Sprint 로드맵</a:t>
            </a:r>
            <a:endParaRPr lang="en-US" sz="4050" dirty="0"/>
          </a:p>
        </p:txBody>
      </p:sp>
      <p:sp>
        <p:nvSpPr>
          <p:cNvPr id="4" name="Text 2"/>
          <p:cNvSpPr/>
          <p:nvPr/>
        </p:nvSpPr>
        <p:spPr>
          <a:xfrm>
            <a:off x="914400" y="1628775"/>
            <a:ext cx="18105120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63707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계약 기간은 12월 14일까지지만, 핵심 연구는 8월 한 달에 마칩니다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914400" y="2333625"/>
            <a:ext cx="16459200" cy="9525"/>
          </a:xfrm>
          <a:prstGeom prst="rect">
            <a:avLst/>
          </a:prstGeom>
          <a:solidFill>
            <a:srgbClr val="DED6C7"/>
          </a:solidFill>
          <a:ln/>
        </p:spPr>
      </p:sp>
      <p:sp>
        <p:nvSpPr>
          <p:cNvPr id="6" name="Shape 4"/>
          <p:cNvSpPr/>
          <p:nvPr/>
        </p:nvSpPr>
        <p:spPr>
          <a:xfrm>
            <a:off x="914400" y="2762250"/>
            <a:ext cx="3957638" cy="267652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914400" y="5429250"/>
            <a:ext cx="3957638" cy="952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8" name="Shape 6"/>
          <p:cNvSpPr/>
          <p:nvPr/>
        </p:nvSpPr>
        <p:spPr>
          <a:xfrm>
            <a:off x="914400" y="2762250"/>
            <a:ext cx="3957638" cy="28575"/>
          </a:xfrm>
          <a:prstGeom prst="rect">
            <a:avLst/>
          </a:prstGeom>
          <a:solidFill>
            <a:srgbClr val="B79A6B"/>
          </a:solidFill>
          <a:ln/>
        </p:spPr>
      </p:sp>
      <p:sp>
        <p:nvSpPr>
          <p:cNvPr id="9" name="Shape 7"/>
          <p:cNvSpPr/>
          <p:nvPr/>
        </p:nvSpPr>
        <p:spPr>
          <a:xfrm>
            <a:off x="914400" y="2762250"/>
            <a:ext cx="9525" cy="267652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10" name="Shape 8"/>
          <p:cNvSpPr/>
          <p:nvPr/>
        </p:nvSpPr>
        <p:spPr>
          <a:xfrm>
            <a:off x="4862513" y="2762250"/>
            <a:ext cx="9525" cy="267652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11" name="Text 9"/>
          <p:cNvSpPr/>
          <p:nvPr/>
        </p:nvSpPr>
        <p:spPr>
          <a:xfrm>
            <a:off x="1209675" y="3133725"/>
            <a:ext cx="3703796" cy="428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W1</a:t>
            </a:r>
            <a:endParaRPr lang="en-US" sz="2550" dirty="0"/>
          </a:p>
        </p:txBody>
      </p:sp>
      <p:sp>
        <p:nvSpPr>
          <p:cNvPr id="12" name="Text 10"/>
          <p:cNvSpPr/>
          <p:nvPr/>
        </p:nvSpPr>
        <p:spPr>
          <a:xfrm>
            <a:off x="1209675" y="3695700"/>
            <a:ext cx="3703796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1단계 수집 완료</a:t>
            </a:r>
            <a:endParaRPr lang="en-US" sz="2250" dirty="0"/>
          </a:p>
        </p:txBody>
      </p:sp>
      <p:sp>
        <p:nvSpPr>
          <p:cNvPr id="13" name="Text 11"/>
          <p:cNvSpPr/>
          <p:nvPr/>
        </p:nvSpPr>
        <p:spPr>
          <a:xfrm>
            <a:off x="1209675" y="4286250"/>
            <a:ext cx="3703796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9개 DB + 뉴스 코퍼스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209675" y="4743450"/>
            <a:ext cx="3703796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검색식 &amp; 사전등록 확정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5081588" y="2762250"/>
            <a:ext cx="3957638" cy="267652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6" name="Shape 14"/>
          <p:cNvSpPr/>
          <p:nvPr/>
        </p:nvSpPr>
        <p:spPr>
          <a:xfrm>
            <a:off x="5081588" y="5429250"/>
            <a:ext cx="3957638" cy="952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17" name="Shape 15"/>
          <p:cNvSpPr/>
          <p:nvPr/>
        </p:nvSpPr>
        <p:spPr>
          <a:xfrm>
            <a:off x="5081588" y="2762250"/>
            <a:ext cx="3957638" cy="28575"/>
          </a:xfrm>
          <a:prstGeom prst="rect">
            <a:avLst/>
          </a:prstGeom>
          <a:solidFill>
            <a:srgbClr val="B79A6B"/>
          </a:solidFill>
          <a:ln/>
        </p:spPr>
      </p:sp>
      <p:sp>
        <p:nvSpPr>
          <p:cNvPr id="18" name="Shape 16"/>
          <p:cNvSpPr/>
          <p:nvPr/>
        </p:nvSpPr>
        <p:spPr>
          <a:xfrm>
            <a:off x="5081588" y="2762250"/>
            <a:ext cx="9525" cy="267652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19" name="Shape 17"/>
          <p:cNvSpPr/>
          <p:nvPr/>
        </p:nvSpPr>
        <p:spPr>
          <a:xfrm>
            <a:off x="9029700" y="2762250"/>
            <a:ext cx="9525" cy="267652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20" name="Text 18"/>
          <p:cNvSpPr/>
          <p:nvPr/>
        </p:nvSpPr>
        <p:spPr>
          <a:xfrm>
            <a:off x="5376863" y="3133725"/>
            <a:ext cx="3703796" cy="428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W2</a:t>
            </a:r>
            <a:endParaRPr lang="en-US" sz="2550" dirty="0"/>
          </a:p>
        </p:txBody>
      </p:sp>
      <p:sp>
        <p:nvSpPr>
          <p:cNvPr id="21" name="Text 19"/>
          <p:cNvSpPr/>
          <p:nvPr/>
        </p:nvSpPr>
        <p:spPr>
          <a:xfrm>
            <a:off x="5376863" y="3695700"/>
            <a:ext cx="3703796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2단계 선별 완료</a:t>
            </a:r>
            <a:endParaRPr lang="en-US" sz="2250" dirty="0"/>
          </a:p>
        </p:txBody>
      </p:sp>
      <p:sp>
        <p:nvSpPr>
          <p:cNvPr id="22" name="Text 20"/>
          <p:cNvSpPr/>
          <p:nvPr/>
        </p:nvSpPr>
        <p:spPr>
          <a:xfrm>
            <a:off x="5376863" y="4286250"/>
            <a:ext cx="3703796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LLM 다중 모델 분류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5376863" y="4743450"/>
            <a:ext cx="3703796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전문가 κ 검증 300건</a:t>
            </a:r>
            <a:endParaRPr lang="en-US" sz="1800" dirty="0"/>
          </a:p>
        </p:txBody>
      </p:sp>
      <p:sp>
        <p:nvSpPr>
          <p:cNvPr id="24" name="Shape 22"/>
          <p:cNvSpPr/>
          <p:nvPr/>
        </p:nvSpPr>
        <p:spPr>
          <a:xfrm>
            <a:off x="9248775" y="2762250"/>
            <a:ext cx="3957638" cy="267652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5" name="Shape 23"/>
          <p:cNvSpPr/>
          <p:nvPr/>
        </p:nvSpPr>
        <p:spPr>
          <a:xfrm>
            <a:off x="9248775" y="5429250"/>
            <a:ext cx="3957638" cy="952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26" name="Shape 24"/>
          <p:cNvSpPr/>
          <p:nvPr/>
        </p:nvSpPr>
        <p:spPr>
          <a:xfrm>
            <a:off x="9248775" y="2762250"/>
            <a:ext cx="3957638" cy="28575"/>
          </a:xfrm>
          <a:prstGeom prst="rect">
            <a:avLst/>
          </a:prstGeom>
          <a:solidFill>
            <a:srgbClr val="B79A6B"/>
          </a:solidFill>
          <a:ln/>
        </p:spPr>
      </p:sp>
      <p:sp>
        <p:nvSpPr>
          <p:cNvPr id="27" name="Shape 25"/>
          <p:cNvSpPr/>
          <p:nvPr/>
        </p:nvSpPr>
        <p:spPr>
          <a:xfrm>
            <a:off x="9248775" y="2762250"/>
            <a:ext cx="9525" cy="267652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28" name="Shape 26"/>
          <p:cNvSpPr/>
          <p:nvPr/>
        </p:nvSpPr>
        <p:spPr>
          <a:xfrm>
            <a:off x="13196888" y="2762250"/>
            <a:ext cx="9525" cy="267652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29" name="Text 27"/>
          <p:cNvSpPr/>
          <p:nvPr/>
        </p:nvSpPr>
        <p:spPr>
          <a:xfrm>
            <a:off x="9544050" y="3133725"/>
            <a:ext cx="3703796" cy="428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W3</a:t>
            </a:r>
            <a:endParaRPr lang="en-US" sz="2550" dirty="0"/>
          </a:p>
        </p:txBody>
      </p:sp>
      <p:sp>
        <p:nvSpPr>
          <p:cNvPr id="30" name="Text 28"/>
          <p:cNvSpPr/>
          <p:nvPr/>
        </p:nvSpPr>
        <p:spPr>
          <a:xfrm>
            <a:off x="9544050" y="3695700"/>
            <a:ext cx="3703796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3단계 지식그래프</a:t>
            </a:r>
            <a:endParaRPr lang="en-US" sz="2250" dirty="0"/>
          </a:p>
        </p:txBody>
      </p:sp>
      <p:sp>
        <p:nvSpPr>
          <p:cNvPr id="31" name="Text 29"/>
          <p:cNvSpPr/>
          <p:nvPr/>
        </p:nvSpPr>
        <p:spPr>
          <a:xfrm>
            <a:off x="9544050" y="4286250"/>
            <a:ext cx="3703796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개입-매개-결과 트리플</a:t>
            </a:r>
            <a:endParaRPr lang="en-US" sz="1800" dirty="0"/>
          </a:p>
        </p:txBody>
      </p:sp>
      <p:sp>
        <p:nvSpPr>
          <p:cNvPr id="32" name="Text 30"/>
          <p:cNvSpPr/>
          <p:nvPr/>
        </p:nvSpPr>
        <p:spPr>
          <a:xfrm>
            <a:off x="9544050" y="4743450"/>
            <a:ext cx="3703796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Causal KG &amp; 메타분석</a:t>
            </a:r>
            <a:endParaRPr lang="en-US" sz="1800" dirty="0"/>
          </a:p>
        </p:txBody>
      </p:sp>
      <p:sp>
        <p:nvSpPr>
          <p:cNvPr id="33" name="Shape 31"/>
          <p:cNvSpPr/>
          <p:nvPr/>
        </p:nvSpPr>
        <p:spPr>
          <a:xfrm>
            <a:off x="13415963" y="2762250"/>
            <a:ext cx="3957638" cy="267652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4" name="Shape 32"/>
          <p:cNvSpPr/>
          <p:nvPr/>
        </p:nvSpPr>
        <p:spPr>
          <a:xfrm>
            <a:off x="13415963" y="5429250"/>
            <a:ext cx="3957638" cy="952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35" name="Shape 33"/>
          <p:cNvSpPr/>
          <p:nvPr/>
        </p:nvSpPr>
        <p:spPr>
          <a:xfrm>
            <a:off x="13415963" y="2762250"/>
            <a:ext cx="3957638" cy="28575"/>
          </a:xfrm>
          <a:prstGeom prst="rect">
            <a:avLst/>
          </a:prstGeom>
          <a:solidFill>
            <a:srgbClr val="B79A6B"/>
          </a:solidFill>
          <a:ln/>
        </p:spPr>
      </p:sp>
      <p:sp>
        <p:nvSpPr>
          <p:cNvPr id="36" name="Shape 34"/>
          <p:cNvSpPr/>
          <p:nvPr/>
        </p:nvSpPr>
        <p:spPr>
          <a:xfrm>
            <a:off x="13415963" y="2762250"/>
            <a:ext cx="9525" cy="267652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37" name="Shape 35"/>
          <p:cNvSpPr/>
          <p:nvPr/>
        </p:nvSpPr>
        <p:spPr>
          <a:xfrm>
            <a:off x="17364075" y="2762250"/>
            <a:ext cx="9525" cy="267652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38" name="Text 36"/>
          <p:cNvSpPr/>
          <p:nvPr/>
        </p:nvSpPr>
        <p:spPr>
          <a:xfrm>
            <a:off x="13711238" y="3133725"/>
            <a:ext cx="3703796" cy="428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W4</a:t>
            </a:r>
            <a:endParaRPr lang="en-US" sz="2550" dirty="0"/>
          </a:p>
        </p:txBody>
      </p:sp>
      <p:sp>
        <p:nvSpPr>
          <p:cNvPr id="39" name="Text 37"/>
          <p:cNvSpPr/>
          <p:nvPr/>
        </p:nvSpPr>
        <p:spPr>
          <a:xfrm>
            <a:off x="13711238" y="3695700"/>
            <a:ext cx="3703796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4단계 GATED 완료</a:t>
            </a:r>
            <a:endParaRPr lang="en-US" sz="2250" dirty="0"/>
          </a:p>
        </p:txBody>
      </p:sp>
      <p:sp>
        <p:nvSpPr>
          <p:cNvPr id="40" name="Text 38"/>
          <p:cNvSpPr/>
          <p:nvPr/>
        </p:nvSpPr>
        <p:spPr>
          <a:xfrm>
            <a:off x="13711238" y="4286250"/>
            <a:ext cx="3703796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가설 20~30건 도출</a:t>
            </a:r>
            <a:endParaRPr lang="en-US" sz="1800" dirty="0"/>
          </a:p>
        </p:txBody>
      </p:sp>
      <p:sp>
        <p:nvSpPr>
          <p:cNvPr id="41" name="Text 39"/>
          <p:cNvSpPr/>
          <p:nvPr/>
        </p:nvSpPr>
        <p:spPr>
          <a:xfrm>
            <a:off x="13711238" y="4743450"/>
            <a:ext cx="3703796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주장-검증 간극 분석</a:t>
            </a:r>
            <a:endParaRPr lang="en-US" sz="1800" dirty="0"/>
          </a:p>
        </p:txBody>
      </p:sp>
      <p:sp>
        <p:nvSpPr>
          <p:cNvPr id="42" name="Shape 40"/>
          <p:cNvSpPr/>
          <p:nvPr/>
        </p:nvSpPr>
        <p:spPr>
          <a:xfrm>
            <a:off x="914400" y="5800725"/>
            <a:ext cx="16459200" cy="1295400"/>
          </a:xfrm>
          <a:prstGeom prst="rect">
            <a:avLst/>
          </a:prstGeom>
          <a:solidFill>
            <a:srgbClr val="0E1A22"/>
          </a:solidFill>
          <a:ln/>
        </p:spPr>
      </p:sp>
      <p:sp>
        <p:nvSpPr>
          <p:cNvPr id="43" name="Text 41"/>
          <p:cNvSpPr/>
          <p:nvPr/>
        </p:nvSpPr>
        <p:spPr>
          <a:xfrm>
            <a:off x="1371600" y="6310313"/>
            <a:ext cx="2102867" cy="314325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300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8월 집중 실행 목표</a:t>
            </a:r>
            <a:endParaRPr lang="en-US" sz="1500" dirty="0"/>
          </a:p>
        </p:txBody>
      </p:sp>
      <p:sp>
        <p:nvSpPr>
          <p:cNvPr id="44" name="Text 42"/>
          <p:cNvSpPr/>
          <p:nvPr/>
        </p:nvSpPr>
        <p:spPr>
          <a:xfrm>
            <a:off x="3702397" y="6219825"/>
            <a:ext cx="11110521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9091"/>
              </a:lnSpc>
              <a:buNone/>
            </a:pPr>
            <a:r>
              <a:rPr lang="en-US" sz="2250" dirty="0">
                <a:solidFill>
                  <a:srgbClr val="F6F3E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계약 기간(6월 15일 ~ 12월 14일) 가운데 8월 한 달에 4단계 실무 과제를 빠짐없이 마칩니다.</a:t>
            </a:r>
            <a:endParaRPr lang="en-US" sz="2250" dirty="0"/>
          </a:p>
        </p:txBody>
      </p:sp>
      <p:sp>
        <p:nvSpPr>
          <p:cNvPr id="45" name="Text 43"/>
          <p:cNvSpPr/>
          <p:nvPr/>
        </p:nvSpPr>
        <p:spPr>
          <a:xfrm>
            <a:off x="914400" y="9477375"/>
            <a:ext cx="7152203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90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SilverCare Project Briefing | ㈜미들턴 × 차의과학대학교 AIForA Lab</a:t>
            </a:r>
            <a:endParaRPr lang="en-US" sz="1500" dirty="0"/>
          </a:p>
        </p:txBody>
      </p:sp>
      <p:sp>
        <p:nvSpPr>
          <p:cNvPr id="46" name="Text 44"/>
          <p:cNvSpPr/>
          <p:nvPr/>
        </p:nvSpPr>
        <p:spPr>
          <a:xfrm>
            <a:off x="16688991" y="9477375"/>
            <a:ext cx="760809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90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16 / 18</a:t>
            </a:r>
            <a:endParaRPr lang="en-US" sz="1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1838325"/>
            <a:ext cx="16916400" cy="9525"/>
          </a:xfrm>
          <a:prstGeom prst="rect">
            <a:avLst/>
          </a:prstGeom>
          <a:solidFill>
            <a:srgbClr val="DED6C7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609600"/>
            <a:ext cx="5998205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330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상세 도식 05 · AUGUST SPRINT GANTT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685800" y="1000125"/>
            <a:ext cx="5998205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450" b="1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8월 주차별 집중 실행 로드맵</a:t>
            </a:r>
            <a:endParaRPr lang="en-US" sz="3450" dirty="0"/>
          </a:p>
        </p:txBody>
      </p:sp>
      <p:sp>
        <p:nvSpPr>
          <p:cNvPr id="5" name="Text 3"/>
          <p:cNvSpPr/>
          <p:nvPr/>
        </p:nvSpPr>
        <p:spPr>
          <a:xfrm>
            <a:off x="15026432" y="1295400"/>
            <a:ext cx="2833345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8/1 – 8/29 · 8대 세부 과제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685800" y="2676525"/>
            <a:ext cx="16916400" cy="952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7" name="Text 5"/>
          <p:cNvSpPr/>
          <p:nvPr/>
        </p:nvSpPr>
        <p:spPr>
          <a:xfrm>
            <a:off x="685800" y="2190750"/>
            <a:ext cx="4400550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spc="231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세부 과제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4524851" y="2190750"/>
            <a:ext cx="3551873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80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W1 · 8/1–8/8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753826" y="2190750"/>
            <a:ext cx="3551873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80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W2 · 8/9–8/15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0982801" y="2190750"/>
            <a:ext cx="3551873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80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W3 · 8/16–8/22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4211776" y="2190750"/>
            <a:ext cx="3551873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80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W4 · 8/23–8/29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685800" y="3409950"/>
            <a:ext cx="16916400" cy="9525"/>
          </a:xfrm>
          <a:prstGeom prst="rect">
            <a:avLst/>
          </a:prstGeom>
          <a:solidFill>
            <a:srgbClr val="F1EDE4"/>
          </a:solidFill>
          <a:ln/>
        </p:spPr>
      </p:sp>
      <p:sp>
        <p:nvSpPr>
          <p:cNvPr id="13" name="Text 11"/>
          <p:cNvSpPr/>
          <p:nvPr/>
        </p:nvSpPr>
        <p:spPr>
          <a:xfrm>
            <a:off x="685800" y="2876550"/>
            <a:ext cx="440055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검색식 확정 · 사전등록</a:t>
            </a:r>
            <a:endParaRPr lang="en-US" sz="1875" dirty="0"/>
          </a:p>
        </p:txBody>
      </p:sp>
      <p:sp>
        <p:nvSpPr>
          <p:cNvPr id="14" name="Shape 12"/>
          <p:cNvSpPr/>
          <p:nvPr/>
        </p:nvSpPr>
        <p:spPr>
          <a:xfrm>
            <a:off x="4686300" y="2933700"/>
            <a:ext cx="3228975" cy="228600"/>
          </a:xfrm>
          <a:prstGeom prst="rect">
            <a:avLst/>
          </a:prstGeom>
          <a:solidFill>
            <a:srgbClr val="0E1A22"/>
          </a:solidFill>
          <a:ln/>
        </p:spPr>
      </p:sp>
      <p:sp>
        <p:nvSpPr>
          <p:cNvPr id="15" name="Shape 13"/>
          <p:cNvSpPr/>
          <p:nvPr/>
        </p:nvSpPr>
        <p:spPr>
          <a:xfrm>
            <a:off x="685800" y="4143375"/>
            <a:ext cx="16916400" cy="9525"/>
          </a:xfrm>
          <a:prstGeom prst="rect">
            <a:avLst/>
          </a:prstGeom>
          <a:solidFill>
            <a:srgbClr val="F1EDE4"/>
          </a:solidFill>
          <a:ln/>
        </p:spPr>
      </p:sp>
      <p:sp>
        <p:nvSpPr>
          <p:cNvPr id="16" name="Text 14"/>
          <p:cNvSpPr/>
          <p:nvPr/>
        </p:nvSpPr>
        <p:spPr>
          <a:xfrm>
            <a:off x="685800" y="3609975"/>
            <a:ext cx="440055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9개 DB · 뉴스 코퍼스 수집</a:t>
            </a:r>
            <a:endParaRPr lang="en-US" sz="1875" dirty="0"/>
          </a:p>
        </p:txBody>
      </p:sp>
      <p:sp>
        <p:nvSpPr>
          <p:cNvPr id="17" name="Shape 15"/>
          <p:cNvSpPr/>
          <p:nvPr/>
        </p:nvSpPr>
        <p:spPr>
          <a:xfrm>
            <a:off x="4686300" y="3667125"/>
            <a:ext cx="6381750" cy="228600"/>
          </a:xfrm>
          <a:prstGeom prst="rect">
            <a:avLst/>
          </a:prstGeom>
          <a:solidFill>
            <a:srgbClr val="0E1A22"/>
          </a:solidFill>
          <a:ln/>
        </p:spPr>
      </p:sp>
      <p:sp>
        <p:nvSpPr>
          <p:cNvPr id="18" name="Shape 16"/>
          <p:cNvSpPr/>
          <p:nvPr/>
        </p:nvSpPr>
        <p:spPr>
          <a:xfrm>
            <a:off x="685800" y="4876800"/>
            <a:ext cx="16916400" cy="9525"/>
          </a:xfrm>
          <a:prstGeom prst="rect">
            <a:avLst/>
          </a:prstGeom>
          <a:solidFill>
            <a:srgbClr val="F1EDE4"/>
          </a:solidFill>
          <a:ln/>
        </p:spPr>
      </p:sp>
      <p:sp>
        <p:nvSpPr>
          <p:cNvPr id="19" name="Text 17"/>
          <p:cNvSpPr/>
          <p:nvPr/>
        </p:nvSpPr>
        <p:spPr>
          <a:xfrm>
            <a:off x="685800" y="4343400"/>
            <a:ext cx="440055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LLM 다중 모델 스크리닝</a:t>
            </a:r>
            <a:endParaRPr lang="en-US" sz="1875" dirty="0"/>
          </a:p>
        </p:txBody>
      </p:sp>
      <p:sp>
        <p:nvSpPr>
          <p:cNvPr id="20" name="Shape 18"/>
          <p:cNvSpPr/>
          <p:nvPr/>
        </p:nvSpPr>
        <p:spPr>
          <a:xfrm>
            <a:off x="7915275" y="4400550"/>
            <a:ext cx="3228975" cy="228600"/>
          </a:xfrm>
          <a:prstGeom prst="rect">
            <a:avLst/>
          </a:prstGeom>
          <a:solidFill>
            <a:srgbClr val="8C6B3F"/>
          </a:solidFill>
          <a:ln/>
        </p:spPr>
      </p:sp>
      <p:sp>
        <p:nvSpPr>
          <p:cNvPr id="21" name="Shape 19"/>
          <p:cNvSpPr/>
          <p:nvPr/>
        </p:nvSpPr>
        <p:spPr>
          <a:xfrm>
            <a:off x="685800" y="5610225"/>
            <a:ext cx="16916400" cy="9525"/>
          </a:xfrm>
          <a:prstGeom prst="rect">
            <a:avLst/>
          </a:prstGeom>
          <a:solidFill>
            <a:srgbClr val="F1EDE4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5076825"/>
            <a:ext cx="440055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전문가 κ 검증 300건</a:t>
            </a:r>
            <a:endParaRPr lang="en-US" sz="1875" dirty="0"/>
          </a:p>
        </p:txBody>
      </p:sp>
      <p:sp>
        <p:nvSpPr>
          <p:cNvPr id="23" name="Shape 21"/>
          <p:cNvSpPr/>
          <p:nvPr/>
        </p:nvSpPr>
        <p:spPr>
          <a:xfrm>
            <a:off x="8486775" y="5133975"/>
            <a:ext cx="2657475" cy="228600"/>
          </a:xfrm>
          <a:prstGeom prst="rect">
            <a:avLst/>
          </a:prstGeom>
          <a:solidFill>
            <a:srgbClr val="B79A6B"/>
          </a:solidFill>
          <a:ln/>
        </p:spPr>
      </p:sp>
      <p:sp>
        <p:nvSpPr>
          <p:cNvPr id="24" name="Shape 22"/>
          <p:cNvSpPr/>
          <p:nvPr/>
        </p:nvSpPr>
        <p:spPr>
          <a:xfrm>
            <a:off x="685800" y="6343650"/>
            <a:ext cx="16916400" cy="9525"/>
          </a:xfrm>
          <a:prstGeom prst="rect">
            <a:avLst/>
          </a:prstGeom>
          <a:solidFill>
            <a:srgbClr val="F1EDE4"/>
          </a:solidFill>
          <a:ln/>
        </p:spPr>
      </p:sp>
      <p:sp>
        <p:nvSpPr>
          <p:cNvPr id="25" name="Text 23"/>
          <p:cNvSpPr/>
          <p:nvPr/>
        </p:nvSpPr>
        <p:spPr>
          <a:xfrm>
            <a:off x="685800" y="5810250"/>
            <a:ext cx="440055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인과관계 트리플 추출</a:t>
            </a:r>
            <a:endParaRPr lang="en-US" sz="1875" dirty="0"/>
          </a:p>
        </p:txBody>
      </p:sp>
      <p:sp>
        <p:nvSpPr>
          <p:cNvPr id="26" name="Shape 24"/>
          <p:cNvSpPr/>
          <p:nvPr/>
        </p:nvSpPr>
        <p:spPr>
          <a:xfrm>
            <a:off x="11144250" y="5867400"/>
            <a:ext cx="3228975" cy="228600"/>
          </a:xfrm>
          <a:prstGeom prst="rect">
            <a:avLst/>
          </a:prstGeom>
          <a:solidFill>
            <a:srgbClr val="0E1A22"/>
          </a:solidFill>
          <a:ln/>
        </p:spPr>
      </p:sp>
      <p:sp>
        <p:nvSpPr>
          <p:cNvPr id="27" name="Shape 25"/>
          <p:cNvSpPr/>
          <p:nvPr/>
        </p:nvSpPr>
        <p:spPr>
          <a:xfrm>
            <a:off x="685800" y="7077075"/>
            <a:ext cx="16916400" cy="9525"/>
          </a:xfrm>
          <a:prstGeom prst="rect">
            <a:avLst/>
          </a:prstGeom>
          <a:solidFill>
            <a:srgbClr val="F1EDE4"/>
          </a:solidFill>
          <a:ln/>
        </p:spPr>
      </p:sp>
      <p:sp>
        <p:nvSpPr>
          <p:cNvPr id="28" name="Text 26"/>
          <p:cNvSpPr/>
          <p:nvPr/>
        </p:nvSpPr>
        <p:spPr>
          <a:xfrm>
            <a:off x="685800" y="6543675"/>
            <a:ext cx="440055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Causal KG 구축 · 메타분석</a:t>
            </a:r>
            <a:endParaRPr lang="en-US" sz="1875" dirty="0"/>
          </a:p>
        </p:txBody>
      </p:sp>
      <p:sp>
        <p:nvSpPr>
          <p:cNvPr id="29" name="Shape 27"/>
          <p:cNvSpPr/>
          <p:nvPr/>
        </p:nvSpPr>
        <p:spPr>
          <a:xfrm>
            <a:off x="11144250" y="6600825"/>
            <a:ext cx="6076950" cy="228600"/>
          </a:xfrm>
          <a:prstGeom prst="rect">
            <a:avLst/>
          </a:prstGeom>
          <a:solidFill>
            <a:srgbClr val="0E1A22"/>
          </a:solidFill>
          <a:ln/>
        </p:spPr>
      </p:sp>
      <p:sp>
        <p:nvSpPr>
          <p:cNvPr id="30" name="Shape 28"/>
          <p:cNvSpPr/>
          <p:nvPr/>
        </p:nvSpPr>
        <p:spPr>
          <a:xfrm>
            <a:off x="685800" y="7810500"/>
            <a:ext cx="16916400" cy="9525"/>
          </a:xfrm>
          <a:prstGeom prst="rect">
            <a:avLst/>
          </a:prstGeom>
          <a:solidFill>
            <a:srgbClr val="F1EDE4"/>
          </a:solidFill>
          <a:ln/>
        </p:spPr>
      </p:sp>
      <p:sp>
        <p:nvSpPr>
          <p:cNvPr id="31" name="Text 29"/>
          <p:cNvSpPr/>
          <p:nvPr/>
        </p:nvSpPr>
        <p:spPr>
          <a:xfrm>
            <a:off x="685800" y="7277100"/>
            <a:ext cx="440055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GATED 링크예측 · 가설 도출</a:t>
            </a:r>
            <a:endParaRPr lang="en-US" sz="1875" dirty="0"/>
          </a:p>
        </p:txBody>
      </p:sp>
      <p:sp>
        <p:nvSpPr>
          <p:cNvPr id="32" name="Shape 30"/>
          <p:cNvSpPr/>
          <p:nvPr/>
        </p:nvSpPr>
        <p:spPr>
          <a:xfrm>
            <a:off x="14373225" y="7334250"/>
            <a:ext cx="3228975" cy="228600"/>
          </a:xfrm>
          <a:prstGeom prst="rect">
            <a:avLst/>
          </a:prstGeom>
          <a:solidFill>
            <a:srgbClr val="8C6B3F"/>
          </a:solidFill>
          <a:ln/>
        </p:spPr>
      </p:sp>
      <p:sp>
        <p:nvSpPr>
          <p:cNvPr id="33" name="Text 31"/>
          <p:cNvSpPr/>
          <p:nvPr/>
        </p:nvSpPr>
        <p:spPr>
          <a:xfrm>
            <a:off x="685800" y="8010525"/>
            <a:ext cx="440055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주장–검증 간극 분석 · 보고</a:t>
            </a:r>
            <a:endParaRPr lang="en-US" sz="1875" dirty="0"/>
          </a:p>
        </p:txBody>
      </p:sp>
      <p:sp>
        <p:nvSpPr>
          <p:cNvPr id="34" name="Shape 32"/>
          <p:cNvSpPr/>
          <p:nvPr/>
        </p:nvSpPr>
        <p:spPr>
          <a:xfrm>
            <a:off x="15135225" y="8067675"/>
            <a:ext cx="2466975" cy="228600"/>
          </a:xfrm>
          <a:prstGeom prst="rect">
            <a:avLst/>
          </a:prstGeom>
          <a:solidFill>
            <a:srgbClr val="B79A6B"/>
          </a:solidFill>
          <a:ln/>
        </p:spPr>
      </p:sp>
      <p:sp>
        <p:nvSpPr>
          <p:cNvPr id="35" name="Shape 33"/>
          <p:cNvSpPr/>
          <p:nvPr/>
        </p:nvSpPr>
        <p:spPr>
          <a:xfrm>
            <a:off x="685800" y="8620125"/>
            <a:ext cx="16916400" cy="762000"/>
          </a:xfrm>
          <a:prstGeom prst="rect">
            <a:avLst/>
          </a:prstGeom>
          <a:solidFill>
            <a:srgbClr val="FBF8F2"/>
          </a:solidFill>
          <a:ln/>
        </p:spPr>
      </p:sp>
      <p:sp>
        <p:nvSpPr>
          <p:cNvPr id="36" name="Shape 34"/>
          <p:cNvSpPr/>
          <p:nvPr/>
        </p:nvSpPr>
        <p:spPr>
          <a:xfrm>
            <a:off x="685800" y="8620125"/>
            <a:ext cx="28575" cy="762000"/>
          </a:xfrm>
          <a:prstGeom prst="rect">
            <a:avLst/>
          </a:prstGeom>
          <a:solidFill>
            <a:srgbClr val="B79A6B"/>
          </a:solidFill>
          <a:ln/>
        </p:spPr>
      </p:sp>
      <p:sp>
        <p:nvSpPr>
          <p:cNvPr id="37" name="Text 35"/>
          <p:cNvSpPr/>
          <p:nvPr/>
        </p:nvSpPr>
        <p:spPr>
          <a:xfrm>
            <a:off x="1000125" y="8829675"/>
            <a:ext cx="16823817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마일스톤 </a:t>
            </a:r>
            <a:pPr algn="l" indent="0" marL="0">
              <a:buNone/>
            </a:pPr>
            <a:r>
              <a:rPr lang="en-US" sz="1875" dirty="0">
                <a:solidFill>
                  <a:srgbClr val="3E4B56"/>
                </a:solidFill>
                <a:highlight>
                  <a:srgbClr val="FBF8F2"/>
                </a:highlight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8월 29일 4단계 실무 과제 완료 → 9월부터 검증 · 보고서 · KMS 이관 단계로 넘어갑니다</a:t>
            </a:r>
            <a:endParaRPr lang="en-US" sz="1875" dirty="0"/>
          </a:p>
        </p:txBody>
      </p:sp>
      <p:sp>
        <p:nvSpPr>
          <p:cNvPr id="38" name="Text 36"/>
          <p:cNvSpPr/>
          <p:nvPr/>
        </p:nvSpPr>
        <p:spPr>
          <a:xfrm>
            <a:off x="685800" y="9591675"/>
            <a:ext cx="7152203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90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SilverCare Project Briefing | ㈜미들턴 × 차의과학대학교 AIForA Lab</a:t>
            </a:r>
            <a:endParaRPr lang="en-US" sz="1500" dirty="0"/>
          </a:p>
        </p:txBody>
      </p:sp>
      <p:sp>
        <p:nvSpPr>
          <p:cNvPr id="39" name="Text 37"/>
          <p:cNvSpPr/>
          <p:nvPr/>
        </p:nvSpPr>
        <p:spPr>
          <a:xfrm>
            <a:off x="16917591" y="9591675"/>
            <a:ext cx="760809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90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17 / 18</a:t>
            </a:r>
            <a:endParaRPr lang="en-US" sz="15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E1A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876300"/>
            <a:ext cx="467767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2353"/>
              </a:lnSpc>
              <a:buNone/>
            </a:pPr>
            <a:r>
              <a:rPr lang="en-US" sz="420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12</a:t>
            </a:r>
            <a:endParaRPr lang="en-US" sz="4200" dirty="0"/>
          </a:p>
        </p:txBody>
      </p:sp>
      <p:sp>
        <p:nvSpPr>
          <p:cNvPr id="3" name="Text 1"/>
          <p:cNvSpPr/>
          <p:nvPr/>
        </p:nvSpPr>
        <p:spPr>
          <a:xfrm>
            <a:off x="1534567" y="723900"/>
            <a:ext cx="10784458" cy="771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4050" b="1" spc="-81" kern="0" dirty="0">
                <a:solidFill>
                  <a:srgbClr val="F6F3ED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결론 및 최종 산출물 — 미들턴 제공 5대 자산</a:t>
            </a:r>
            <a:endParaRPr lang="en-US" sz="4050" dirty="0"/>
          </a:p>
        </p:txBody>
      </p:sp>
      <p:sp>
        <p:nvSpPr>
          <p:cNvPr id="4" name="Text 2"/>
          <p:cNvSpPr/>
          <p:nvPr/>
        </p:nvSpPr>
        <p:spPr>
          <a:xfrm>
            <a:off x="914400" y="1628775"/>
            <a:ext cx="18105120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9FADB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연구 결과를 사내 자산으로 남기는 방법, 그리고 질의응답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914400" y="2333625"/>
            <a:ext cx="16459200" cy="9525"/>
          </a:xfrm>
          <a:prstGeom prst="rect">
            <a:avLst/>
          </a:prstGeom>
          <a:solidFill>
            <a:srgbClr val="26343D"/>
          </a:solidFill>
          <a:ln/>
        </p:spPr>
      </p:sp>
      <p:sp>
        <p:nvSpPr>
          <p:cNvPr id="6" name="Shape 4"/>
          <p:cNvSpPr/>
          <p:nvPr/>
        </p:nvSpPr>
        <p:spPr>
          <a:xfrm>
            <a:off x="914400" y="3743325"/>
            <a:ext cx="16459200" cy="9525"/>
          </a:xfrm>
          <a:prstGeom prst="rect">
            <a:avLst/>
          </a:prstGeom>
          <a:solidFill>
            <a:srgbClr val="1C2B34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2971800"/>
            <a:ext cx="933450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85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Ⅰ</a:t>
            </a:r>
            <a:endParaRPr lang="en-US" sz="2850" dirty="0"/>
          </a:p>
        </p:txBody>
      </p:sp>
      <p:sp>
        <p:nvSpPr>
          <p:cNvPr id="8" name="Text 6"/>
          <p:cNvSpPr/>
          <p:nvPr/>
        </p:nvSpPr>
        <p:spPr>
          <a:xfrm>
            <a:off x="1771650" y="3038475"/>
            <a:ext cx="4819650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6F3ED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최종 연구보고서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6153150" y="3105150"/>
            <a:ext cx="12342495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9FADB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분석 결과와 이론적·산업적 시사점을 함께 담은 보고서</a:t>
            </a:r>
            <a:endParaRPr lang="en-US" sz="1950" dirty="0"/>
          </a:p>
        </p:txBody>
      </p:sp>
      <p:sp>
        <p:nvSpPr>
          <p:cNvPr id="10" name="Shape 8"/>
          <p:cNvSpPr/>
          <p:nvPr/>
        </p:nvSpPr>
        <p:spPr>
          <a:xfrm>
            <a:off x="914400" y="4772025"/>
            <a:ext cx="16459200" cy="9525"/>
          </a:xfrm>
          <a:prstGeom prst="rect">
            <a:avLst/>
          </a:prstGeom>
          <a:solidFill>
            <a:srgbClr val="1C2B34"/>
          </a:solidFill>
          <a:ln/>
        </p:spPr>
      </p:sp>
      <p:sp>
        <p:nvSpPr>
          <p:cNvPr id="11" name="Text 9"/>
          <p:cNvSpPr/>
          <p:nvPr/>
        </p:nvSpPr>
        <p:spPr>
          <a:xfrm>
            <a:off x="914400" y="4000500"/>
            <a:ext cx="933450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85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Ⅱ</a:t>
            </a:r>
            <a:endParaRPr lang="en-US" sz="2850" dirty="0"/>
          </a:p>
        </p:txBody>
      </p:sp>
      <p:sp>
        <p:nvSpPr>
          <p:cNvPr id="12" name="Text 10"/>
          <p:cNvSpPr/>
          <p:nvPr/>
        </p:nvSpPr>
        <p:spPr>
          <a:xfrm>
            <a:off x="1771650" y="4067175"/>
            <a:ext cx="4819650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6F3ED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인과 지식그래프 탐색기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6153150" y="4133850"/>
            <a:ext cx="12342495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9FADB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사내 Graph DB와 대화형 검색 화면</a:t>
            </a:r>
            <a:endParaRPr lang="en-US" sz="1950" dirty="0"/>
          </a:p>
        </p:txBody>
      </p:sp>
      <p:sp>
        <p:nvSpPr>
          <p:cNvPr id="14" name="Shape 12"/>
          <p:cNvSpPr/>
          <p:nvPr/>
        </p:nvSpPr>
        <p:spPr>
          <a:xfrm>
            <a:off x="914400" y="5800725"/>
            <a:ext cx="16459200" cy="9525"/>
          </a:xfrm>
          <a:prstGeom prst="rect">
            <a:avLst/>
          </a:prstGeom>
          <a:solidFill>
            <a:srgbClr val="1C2B34"/>
          </a:solidFill>
          <a:ln/>
        </p:spPr>
      </p:sp>
      <p:sp>
        <p:nvSpPr>
          <p:cNvPr id="15" name="Text 13"/>
          <p:cNvSpPr/>
          <p:nvPr/>
        </p:nvSpPr>
        <p:spPr>
          <a:xfrm>
            <a:off x="914400" y="5029200"/>
            <a:ext cx="933450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85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Ⅲ</a:t>
            </a:r>
            <a:endParaRPr lang="en-US" sz="2850" dirty="0"/>
          </a:p>
        </p:txBody>
      </p:sp>
      <p:sp>
        <p:nvSpPr>
          <p:cNvPr id="16" name="Text 14"/>
          <p:cNvSpPr/>
          <p:nvPr/>
        </p:nvSpPr>
        <p:spPr>
          <a:xfrm>
            <a:off x="1771650" y="5095875"/>
            <a:ext cx="4819650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6F3ED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GATED 가설집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6153150" y="5162550"/>
            <a:ext cx="12342495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9FADB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전문가 3인이 검증한 차세대 R&amp;D 가설 20~30건</a:t>
            </a:r>
            <a:endParaRPr lang="en-US" sz="1950" dirty="0"/>
          </a:p>
        </p:txBody>
      </p:sp>
      <p:sp>
        <p:nvSpPr>
          <p:cNvPr id="18" name="Shape 16"/>
          <p:cNvSpPr/>
          <p:nvPr/>
        </p:nvSpPr>
        <p:spPr>
          <a:xfrm>
            <a:off x="914400" y="6829425"/>
            <a:ext cx="16459200" cy="9525"/>
          </a:xfrm>
          <a:prstGeom prst="rect">
            <a:avLst/>
          </a:prstGeom>
          <a:solidFill>
            <a:srgbClr val="1C2B34"/>
          </a:solidFill>
          <a:ln/>
        </p:spPr>
      </p:sp>
      <p:sp>
        <p:nvSpPr>
          <p:cNvPr id="19" name="Text 17"/>
          <p:cNvSpPr/>
          <p:nvPr/>
        </p:nvSpPr>
        <p:spPr>
          <a:xfrm>
            <a:off x="914400" y="6057900"/>
            <a:ext cx="933450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85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Ⅳ</a:t>
            </a:r>
            <a:endParaRPr lang="en-US" sz="2850" dirty="0"/>
          </a:p>
        </p:txBody>
      </p:sp>
      <p:sp>
        <p:nvSpPr>
          <p:cNvPr id="20" name="Text 18"/>
          <p:cNvSpPr/>
          <p:nvPr/>
        </p:nvSpPr>
        <p:spPr>
          <a:xfrm>
            <a:off x="1771650" y="6124575"/>
            <a:ext cx="4819650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6F3ED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서비스 근거 매트릭스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6153150" y="6191250"/>
            <a:ext cx="12342495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9FADB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실버타운·너싱홈 제안에 쓰는 근거 등급 가이드라인</a:t>
            </a:r>
            <a:endParaRPr lang="en-US" sz="1950" dirty="0"/>
          </a:p>
        </p:txBody>
      </p:sp>
      <p:sp>
        <p:nvSpPr>
          <p:cNvPr id="22" name="Text 20"/>
          <p:cNvSpPr/>
          <p:nvPr/>
        </p:nvSpPr>
        <p:spPr>
          <a:xfrm>
            <a:off x="914400" y="7086600"/>
            <a:ext cx="933450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85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Ⅴ</a:t>
            </a:r>
            <a:endParaRPr lang="en-US" sz="2850" dirty="0"/>
          </a:p>
        </p:txBody>
      </p:sp>
      <p:sp>
        <p:nvSpPr>
          <p:cNvPr id="23" name="Text 21"/>
          <p:cNvSpPr/>
          <p:nvPr/>
        </p:nvSpPr>
        <p:spPr>
          <a:xfrm>
            <a:off x="1771650" y="7153275"/>
            <a:ext cx="4819650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6F3ED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재현 가능 코드 · 데이터셋</a:t>
            </a:r>
            <a:endParaRPr lang="en-US" sz="2400" dirty="0"/>
          </a:p>
        </p:txBody>
      </p:sp>
      <p:sp>
        <p:nvSpPr>
          <p:cNvPr id="24" name="Text 22"/>
          <p:cNvSpPr/>
          <p:nvPr/>
        </p:nvSpPr>
        <p:spPr>
          <a:xfrm>
            <a:off x="6153150" y="7219950"/>
            <a:ext cx="12342495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9FADB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오픈소스로 관리한 코드와 정리된 데이터셋</a:t>
            </a:r>
            <a:endParaRPr lang="en-US" sz="1950" dirty="0"/>
          </a:p>
        </p:txBody>
      </p:sp>
      <p:sp>
        <p:nvSpPr>
          <p:cNvPr id="25" name="Text 23"/>
          <p:cNvSpPr/>
          <p:nvPr/>
        </p:nvSpPr>
        <p:spPr>
          <a:xfrm>
            <a:off x="914400" y="8391525"/>
            <a:ext cx="2970051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4800" b="1" spc="-96" kern="0" dirty="0">
                <a:solidFill>
                  <a:srgbClr val="F6F3ED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감사합니다</a:t>
            </a:r>
            <a:endParaRPr lang="en-US" sz="4800" dirty="0"/>
          </a:p>
        </p:txBody>
      </p:sp>
      <p:sp>
        <p:nvSpPr>
          <p:cNvPr id="26" name="Text 24"/>
          <p:cNvSpPr/>
          <p:nvPr/>
        </p:nvSpPr>
        <p:spPr>
          <a:xfrm>
            <a:off x="914400" y="9401175"/>
            <a:ext cx="5105653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spc="-96" kern="0" dirty="0">
                <a:solidFill>
                  <a:srgbClr val="9FADB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끝까지 들어주셔서 감사합니다. 질문 받겠습니다.</a:t>
            </a:r>
            <a:endParaRPr lang="en-US" sz="1950" dirty="0"/>
          </a:p>
        </p:txBody>
      </p:sp>
      <p:sp>
        <p:nvSpPr>
          <p:cNvPr id="27" name="Text 25"/>
          <p:cNvSpPr/>
          <p:nvPr/>
        </p:nvSpPr>
        <p:spPr>
          <a:xfrm>
            <a:off x="10676537" y="9201150"/>
            <a:ext cx="6697063" cy="590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buNone/>
            </a:pPr>
            <a:r>
              <a:rPr lang="en-US" sz="1500" spc="90" kern="0" dirty="0">
                <a:solidFill>
                  <a:srgbClr val="5E6C7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SilverCare Project Briefing | ㈜미들턴 × 차의과학대학교 AIForA Lab 18 / 18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3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876300"/>
            <a:ext cx="507802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2353"/>
              </a:lnSpc>
              <a:buNone/>
            </a:pPr>
            <a:r>
              <a:rPr lang="en-US" sz="420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01</a:t>
            </a:r>
            <a:endParaRPr lang="en-US" sz="4200" dirty="0"/>
          </a:p>
        </p:txBody>
      </p:sp>
      <p:sp>
        <p:nvSpPr>
          <p:cNvPr id="3" name="Text 1"/>
          <p:cNvSpPr/>
          <p:nvPr/>
        </p:nvSpPr>
        <p:spPr>
          <a:xfrm>
            <a:off x="1574602" y="723900"/>
            <a:ext cx="10572943" cy="771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4050" b="1" spc="-81" kern="0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연구 배경 — 초고령사회, AI 돌봄 도입 현황</a:t>
            </a:r>
            <a:endParaRPr lang="en-US" sz="4050" dirty="0"/>
          </a:p>
        </p:txBody>
      </p:sp>
      <p:sp>
        <p:nvSpPr>
          <p:cNvPr id="4" name="Text 2"/>
          <p:cNvSpPr/>
          <p:nvPr/>
        </p:nvSpPr>
        <p:spPr>
          <a:xfrm>
            <a:off x="914400" y="1628775"/>
            <a:ext cx="18105120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63707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기술 도입은 빠르게 늘었지만, 현장에서 쌓인 근거는 아직 부족합니다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914400" y="2333625"/>
            <a:ext cx="16459200" cy="9525"/>
          </a:xfrm>
          <a:prstGeom prst="rect">
            <a:avLst/>
          </a:prstGeom>
          <a:solidFill>
            <a:srgbClr val="DED6C7"/>
          </a:solidFill>
          <a:ln/>
        </p:spPr>
      </p:sp>
      <p:sp>
        <p:nvSpPr>
          <p:cNvPr id="6" name="Shape 4"/>
          <p:cNvSpPr/>
          <p:nvPr/>
        </p:nvSpPr>
        <p:spPr>
          <a:xfrm>
            <a:off x="914400" y="2762250"/>
            <a:ext cx="5308550" cy="3248025"/>
          </a:xfrm>
          <a:prstGeom prst="rect">
            <a:avLst/>
          </a:prstGeom>
          <a:solidFill>
            <a:srgbClr val="FFFFFF"/>
          </a:solidFill>
          <a:ln w="9525">
            <a:solidFill>
              <a:srgbClr val="E5DDC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247775" y="3133725"/>
            <a:ext cx="510598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270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247775" y="3600450"/>
            <a:ext cx="5105980" cy="5048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AI 돌봄 확산</a:t>
            </a:r>
            <a:endParaRPr lang="en-US" sz="2550" dirty="0"/>
          </a:p>
        </p:txBody>
      </p:sp>
      <p:sp>
        <p:nvSpPr>
          <p:cNvPr id="9" name="Text 7"/>
          <p:cNvSpPr/>
          <p:nvPr/>
        </p:nvSpPr>
        <p:spPr>
          <a:xfrm>
            <a:off x="1247775" y="4257675"/>
            <a:ext cx="510598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5405"/>
              </a:lnSpc>
              <a:buNone/>
            </a:pPr>
            <a:r>
              <a:rPr lang="en-US" sz="195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돌봄 · 반려 로봇 도입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1247775" y="4762500"/>
            <a:ext cx="510598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5405"/>
              </a:lnSpc>
              <a:buNone/>
            </a:pPr>
            <a:r>
              <a:rPr lang="en-US" sz="195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대화형 AI(LLM) 활용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1247775" y="5267325"/>
            <a:ext cx="510598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5405"/>
              </a:lnSpc>
              <a:buNone/>
            </a:pPr>
            <a:r>
              <a:rPr lang="en-US" sz="195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생체 감지 &amp; 위험 예측</a:t>
            </a:r>
            <a:endParaRPr lang="en-US" sz="1950" dirty="0"/>
          </a:p>
        </p:txBody>
      </p:sp>
      <p:sp>
        <p:nvSpPr>
          <p:cNvPr id="12" name="Shape 10"/>
          <p:cNvSpPr/>
          <p:nvPr/>
        </p:nvSpPr>
        <p:spPr>
          <a:xfrm>
            <a:off x="6489650" y="2762250"/>
            <a:ext cx="5308550" cy="3248025"/>
          </a:xfrm>
          <a:prstGeom prst="rect">
            <a:avLst/>
          </a:prstGeom>
          <a:solidFill>
            <a:srgbClr val="FFFFFF"/>
          </a:solidFill>
          <a:ln w="9525">
            <a:solidFill>
              <a:srgbClr val="E5DDC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823025" y="3133725"/>
            <a:ext cx="510598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270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823025" y="3600450"/>
            <a:ext cx="5105980" cy="5048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근거 체계 부재</a:t>
            </a:r>
            <a:endParaRPr lang="en-US" sz="2550" dirty="0"/>
          </a:p>
        </p:txBody>
      </p:sp>
      <p:sp>
        <p:nvSpPr>
          <p:cNvPr id="15" name="Text 13"/>
          <p:cNvSpPr/>
          <p:nvPr/>
        </p:nvSpPr>
        <p:spPr>
          <a:xfrm>
            <a:off x="6823025" y="4257675"/>
            <a:ext cx="510598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5405"/>
              </a:lnSpc>
              <a:buNone/>
            </a:pPr>
            <a:r>
              <a:rPr lang="en-US" sz="195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도입 자체에만 집중</a:t>
            </a:r>
            <a:endParaRPr lang="en-US" sz="1950" dirty="0"/>
          </a:p>
        </p:txBody>
      </p:sp>
      <p:sp>
        <p:nvSpPr>
          <p:cNvPr id="16" name="Text 14"/>
          <p:cNvSpPr/>
          <p:nvPr/>
        </p:nvSpPr>
        <p:spPr>
          <a:xfrm>
            <a:off x="6823025" y="4762500"/>
            <a:ext cx="510598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5405"/>
              </a:lnSpc>
              <a:buNone/>
            </a:pPr>
            <a:r>
              <a:rPr lang="en-US" sz="195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효과를 검증한 연구 부족</a:t>
            </a:r>
            <a:endParaRPr lang="en-US" sz="1950" dirty="0"/>
          </a:p>
        </p:txBody>
      </p:sp>
      <p:sp>
        <p:nvSpPr>
          <p:cNvPr id="17" name="Text 15"/>
          <p:cNvSpPr/>
          <p:nvPr/>
        </p:nvSpPr>
        <p:spPr>
          <a:xfrm>
            <a:off x="6823025" y="5267325"/>
            <a:ext cx="510598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5405"/>
              </a:lnSpc>
              <a:buNone/>
            </a:pPr>
            <a:r>
              <a:rPr lang="en-US" sz="195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과장 홍보 우려</a:t>
            </a:r>
            <a:endParaRPr lang="en-US" sz="1950" dirty="0"/>
          </a:p>
        </p:txBody>
      </p:sp>
      <p:sp>
        <p:nvSpPr>
          <p:cNvPr id="18" name="Shape 16"/>
          <p:cNvSpPr/>
          <p:nvPr/>
        </p:nvSpPr>
        <p:spPr>
          <a:xfrm>
            <a:off x="12064901" y="2762250"/>
            <a:ext cx="5308550" cy="3248025"/>
          </a:xfrm>
          <a:prstGeom prst="rect">
            <a:avLst/>
          </a:prstGeom>
          <a:solidFill>
            <a:srgbClr val="FFFFFF"/>
          </a:solidFill>
          <a:ln w="9525">
            <a:solidFill>
              <a:srgbClr val="E5DDC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2398276" y="3133725"/>
            <a:ext cx="510598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270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2398276" y="3600450"/>
            <a:ext cx="5105980" cy="5048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미들턴의 과제</a:t>
            </a:r>
            <a:endParaRPr lang="en-US" sz="2550" dirty="0"/>
          </a:p>
        </p:txBody>
      </p:sp>
      <p:sp>
        <p:nvSpPr>
          <p:cNvPr id="21" name="Text 19"/>
          <p:cNvSpPr/>
          <p:nvPr/>
        </p:nvSpPr>
        <p:spPr>
          <a:xfrm>
            <a:off x="12398276" y="4257675"/>
            <a:ext cx="510598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5405"/>
              </a:lnSpc>
              <a:buNone/>
            </a:pPr>
            <a:r>
              <a:rPr lang="en-US" sz="195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근거 확보</a:t>
            </a:r>
            <a:endParaRPr lang="en-US" sz="1950" dirty="0"/>
          </a:p>
        </p:txBody>
      </p:sp>
      <p:sp>
        <p:nvSpPr>
          <p:cNvPr id="22" name="Text 20"/>
          <p:cNvSpPr/>
          <p:nvPr/>
        </p:nvSpPr>
        <p:spPr>
          <a:xfrm>
            <a:off x="12398276" y="4762500"/>
            <a:ext cx="510598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5405"/>
              </a:lnSpc>
              <a:buNone/>
            </a:pPr>
            <a:r>
              <a:rPr lang="en-US" sz="195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실버타운 / 너싱홈 적용</a:t>
            </a:r>
            <a:endParaRPr lang="en-US" sz="1950" dirty="0"/>
          </a:p>
        </p:txBody>
      </p:sp>
      <p:sp>
        <p:nvSpPr>
          <p:cNvPr id="23" name="Text 21"/>
          <p:cNvSpPr/>
          <p:nvPr/>
        </p:nvSpPr>
        <p:spPr>
          <a:xfrm>
            <a:off x="12398276" y="5267325"/>
            <a:ext cx="510598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5405"/>
              </a:lnSpc>
              <a:buNone/>
            </a:pPr>
            <a:r>
              <a:rPr lang="en-US" sz="195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사내 지식 자산으로 축적</a:t>
            </a:r>
            <a:endParaRPr lang="en-US" sz="1950" dirty="0"/>
          </a:p>
        </p:txBody>
      </p:sp>
      <p:sp>
        <p:nvSpPr>
          <p:cNvPr id="24" name="Shape 22"/>
          <p:cNvSpPr/>
          <p:nvPr/>
        </p:nvSpPr>
        <p:spPr>
          <a:xfrm>
            <a:off x="914400" y="6353175"/>
            <a:ext cx="16459200" cy="1924050"/>
          </a:xfrm>
          <a:prstGeom prst="rect">
            <a:avLst/>
          </a:prstGeom>
          <a:solidFill>
            <a:srgbClr val="0E1A22"/>
          </a:solidFill>
          <a:ln/>
        </p:spPr>
      </p:sp>
      <p:sp>
        <p:nvSpPr>
          <p:cNvPr id="25" name="Text 23"/>
          <p:cNvSpPr/>
          <p:nvPr/>
        </p:nvSpPr>
        <p:spPr>
          <a:xfrm>
            <a:off x="1371600" y="7177088"/>
            <a:ext cx="1021110" cy="314325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300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핵심 질문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2735610" y="6772275"/>
            <a:ext cx="11179503" cy="1123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3636"/>
              </a:lnSpc>
              <a:buNone/>
            </a:pPr>
            <a:r>
              <a:rPr lang="en-US" sz="2850" dirty="0">
                <a:solidFill>
                  <a:srgbClr val="F6F3ED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“기술은 쏟아지는데, 어떤 기술이 실제로 고령자에게 도움이 되는가?” </a:t>
            </a:r>
            <a:pPr algn="l" indent="0" marL="0">
              <a:lnSpc>
                <a:spcPct val="103636"/>
              </a:lnSpc>
              <a:buNone/>
            </a:pPr>
            <a:r>
              <a:rPr lang="en-US" sz="1950" dirty="0">
                <a:solidFill>
                  <a:srgbClr val="B3C0C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사람의 돌봄과 어떻게 결합하느냐(보조냐 대체냐)가 관건입니다.</a:t>
            </a:r>
            <a:endParaRPr lang="en-US" sz="2850" dirty="0"/>
          </a:p>
        </p:txBody>
      </p:sp>
      <p:sp>
        <p:nvSpPr>
          <p:cNvPr id="27" name="Text 25"/>
          <p:cNvSpPr/>
          <p:nvPr/>
        </p:nvSpPr>
        <p:spPr>
          <a:xfrm>
            <a:off x="914400" y="9477375"/>
            <a:ext cx="7152203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90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SilverCare Project Briefing | ㈜미들턴 × 차의과학대학교 AIForA Lab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16688991" y="9477375"/>
            <a:ext cx="760809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90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02 / 18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3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876300"/>
            <a:ext cx="545157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2353"/>
              </a:lnSpc>
              <a:buNone/>
            </a:pPr>
            <a:r>
              <a:rPr lang="en-US" sz="420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02</a:t>
            </a:r>
            <a:endParaRPr lang="en-US" sz="4200" dirty="0"/>
          </a:p>
        </p:txBody>
      </p:sp>
      <p:sp>
        <p:nvSpPr>
          <p:cNvPr id="3" name="Text 1"/>
          <p:cNvSpPr/>
          <p:nvPr/>
        </p:nvSpPr>
        <p:spPr>
          <a:xfrm>
            <a:off x="1611957" y="723900"/>
            <a:ext cx="11363995" cy="771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4050" b="1" spc="-81" kern="0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선행연구 한계 — 기존 메타분석 vs SilverCare</a:t>
            </a:r>
            <a:endParaRPr lang="en-US" sz="4050" dirty="0"/>
          </a:p>
        </p:txBody>
      </p:sp>
      <p:sp>
        <p:nvSpPr>
          <p:cNvPr id="4" name="Text 2"/>
          <p:cNvSpPr/>
          <p:nvPr/>
        </p:nvSpPr>
        <p:spPr>
          <a:xfrm>
            <a:off x="914400" y="1628775"/>
            <a:ext cx="18105120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63707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수치 요약에 그치지 않고, 인과 구조와 주장–검증의 간극까지 밝힙니다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914400" y="2333625"/>
            <a:ext cx="16459200" cy="9525"/>
          </a:xfrm>
          <a:prstGeom prst="rect">
            <a:avLst/>
          </a:prstGeom>
          <a:solidFill>
            <a:srgbClr val="DED6C7"/>
          </a:solidFill>
          <a:ln/>
        </p:spPr>
      </p:sp>
      <p:sp>
        <p:nvSpPr>
          <p:cNvPr id="6" name="Shape 4"/>
          <p:cNvSpPr/>
          <p:nvPr/>
        </p:nvSpPr>
        <p:spPr>
          <a:xfrm>
            <a:off x="914400" y="2724150"/>
            <a:ext cx="16459200" cy="4981575"/>
          </a:xfrm>
          <a:prstGeom prst="rect">
            <a:avLst/>
          </a:prstGeom>
          <a:solidFill>
            <a:srgbClr val="FFFFFF"/>
          </a:solidFill>
          <a:ln w="9525">
            <a:solidFill>
              <a:srgbClr val="E5DDC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23925" y="3581400"/>
            <a:ext cx="2857500" cy="952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8" name="Text 6"/>
          <p:cNvSpPr/>
          <p:nvPr/>
        </p:nvSpPr>
        <p:spPr>
          <a:xfrm>
            <a:off x="1228725" y="2981325"/>
            <a:ext cx="2333625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spc="264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구분</a:t>
            </a:r>
            <a:endParaRPr lang="en-US" sz="1650" dirty="0"/>
          </a:p>
        </p:txBody>
      </p:sp>
      <p:sp>
        <p:nvSpPr>
          <p:cNvPr id="9" name="Shape 7"/>
          <p:cNvSpPr/>
          <p:nvPr/>
        </p:nvSpPr>
        <p:spPr>
          <a:xfrm>
            <a:off x="3781425" y="3581400"/>
            <a:ext cx="6791325" cy="952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10" name="Shape 8"/>
          <p:cNvSpPr/>
          <p:nvPr/>
        </p:nvSpPr>
        <p:spPr>
          <a:xfrm>
            <a:off x="3781425" y="2733675"/>
            <a:ext cx="9525" cy="857250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11" name="Text 9"/>
          <p:cNvSpPr/>
          <p:nvPr/>
        </p:nvSpPr>
        <p:spPr>
          <a:xfrm>
            <a:off x="4095750" y="2981325"/>
            <a:ext cx="6375940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63707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기존 선행연구</a:t>
            </a:r>
            <a:endParaRPr lang="en-US" sz="1950" dirty="0"/>
          </a:p>
        </p:txBody>
      </p:sp>
      <p:sp>
        <p:nvSpPr>
          <p:cNvPr id="12" name="Shape 10"/>
          <p:cNvSpPr/>
          <p:nvPr/>
        </p:nvSpPr>
        <p:spPr>
          <a:xfrm>
            <a:off x="10572750" y="2733675"/>
            <a:ext cx="6791325" cy="857250"/>
          </a:xfrm>
          <a:prstGeom prst="rect">
            <a:avLst/>
          </a:prstGeom>
          <a:solidFill>
            <a:srgbClr val="FBF8F2"/>
          </a:solidFill>
          <a:ln/>
        </p:spPr>
      </p:sp>
      <p:sp>
        <p:nvSpPr>
          <p:cNvPr id="13" name="Shape 11"/>
          <p:cNvSpPr/>
          <p:nvPr/>
        </p:nvSpPr>
        <p:spPr>
          <a:xfrm>
            <a:off x="10572750" y="3581400"/>
            <a:ext cx="6791325" cy="952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14" name="Shape 12"/>
          <p:cNvSpPr/>
          <p:nvPr/>
        </p:nvSpPr>
        <p:spPr>
          <a:xfrm>
            <a:off x="10572750" y="2733675"/>
            <a:ext cx="9525" cy="857250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15" name="Text 13"/>
          <p:cNvSpPr/>
          <p:nvPr/>
        </p:nvSpPr>
        <p:spPr>
          <a:xfrm>
            <a:off x="10887075" y="2981325"/>
            <a:ext cx="6375940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0E1A22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SilverCare 차별화 연구</a:t>
            </a:r>
            <a:endParaRPr lang="en-US" sz="1950" dirty="0"/>
          </a:p>
        </p:txBody>
      </p:sp>
      <p:sp>
        <p:nvSpPr>
          <p:cNvPr id="16" name="Shape 14"/>
          <p:cNvSpPr/>
          <p:nvPr/>
        </p:nvSpPr>
        <p:spPr>
          <a:xfrm>
            <a:off x="923925" y="4610100"/>
            <a:ext cx="2857500" cy="9525"/>
          </a:xfrm>
          <a:prstGeom prst="rect">
            <a:avLst/>
          </a:prstGeom>
          <a:solidFill>
            <a:srgbClr val="EFE9DD"/>
          </a:solidFill>
          <a:ln/>
        </p:spPr>
      </p:sp>
      <p:sp>
        <p:nvSpPr>
          <p:cNvPr id="17" name="Text 15"/>
          <p:cNvSpPr/>
          <p:nvPr/>
        </p:nvSpPr>
        <p:spPr>
          <a:xfrm>
            <a:off x="1228725" y="3914775"/>
            <a:ext cx="2333625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025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분석 방식</a:t>
            </a:r>
            <a:endParaRPr lang="en-US" sz="2025" dirty="0"/>
          </a:p>
        </p:txBody>
      </p:sp>
      <p:sp>
        <p:nvSpPr>
          <p:cNvPr id="18" name="Shape 16"/>
          <p:cNvSpPr/>
          <p:nvPr/>
        </p:nvSpPr>
        <p:spPr>
          <a:xfrm>
            <a:off x="3781425" y="4610100"/>
            <a:ext cx="6791325" cy="9525"/>
          </a:xfrm>
          <a:prstGeom prst="rect">
            <a:avLst/>
          </a:prstGeom>
          <a:solidFill>
            <a:srgbClr val="EFE9DD"/>
          </a:solidFill>
          <a:ln/>
        </p:spPr>
      </p:sp>
      <p:sp>
        <p:nvSpPr>
          <p:cNvPr id="19" name="Shape 17"/>
          <p:cNvSpPr/>
          <p:nvPr/>
        </p:nvSpPr>
        <p:spPr>
          <a:xfrm>
            <a:off x="3781425" y="3590925"/>
            <a:ext cx="9525" cy="1028700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20" name="Text 18"/>
          <p:cNvSpPr/>
          <p:nvPr/>
        </p:nvSpPr>
        <p:spPr>
          <a:xfrm>
            <a:off x="4095750" y="3914775"/>
            <a:ext cx="637594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025" dirty="0">
                <a:solidFill>
                  <a:srgbClr val="63707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효과크기 수치만 합산</a:t>
            </a:r>
            <a:endParaRPr lang="en-US" sz="2025" dirty="0"/>
          </a:p>
        </p:txBody>
      </p:sp>
      <p:sp>
        <p:nvSpPr>
          <p:cNvPr id="21" name="Shape 19"/>
          <p:cNvSpPr/>
          <p:nvPr/>
        </p:nvSpPr>
        <p:spPr>
          <a:xfrm>
            <a:off x="10572750" y="3590925"/>
            <a:ext cx="6791325" cy="1028700"/>
          </a:xfrm>
          <a:prstGeom prst="rect">
            <a:avLst/>
          </a:prstGeom>
          <a:solidFill>
            <a:srgbClr val="FBF8F2"/>
          </a:solidFill>
          <a:ln/>
        </p:spPr>
      </p:sp>
      <p:sp>
        <p:nvSpPr>
          <p:cNvPr id="22" name="Shape 20"/>
          <p:cNvSpPr/>
          <p:nvPr/>
        </p:nvSpPr>
        <p:spPr>
          <a:xfrm>
            <a:off x="10572750" y="4610100"/>
            <a:ext cx="6791325" cy="9525"/>
          </a:xfrm>
          <a:prstGeom prst="rect">
            <a:avLst/>
          </a:prstGeom>
          <a:solidFill>
            <a:srgbClr val="EFE9DD"/>
          </a:solidFill>
          <a:ln/>
        </p:spPr>
      </p:sp>
      <p:sp>
        <p:nvSpPr>
          <p:cNvPr id="23" name="Shape 21"/>
          <p:cNvSpPr/>
          <p:nvPr/>
        </p:nvSpPr>
        <p:spPr>
          <a:xfrm>
            <a:off x="10572750" y="3590925"/>
            <a:ext cx="9525" cy="1028700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24" name="Text 22"/>
          <p:cNvSpPr/>
          <p:nvPr/>
        </p:nvSpPr>
        <p:spPr>
          <a:xfrm>
            <a:off x="10887075" y="3914775"/>
            <a:ext cx="637594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025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인과 지식그래프 구축</a:t>
            </a:r>
            <a:endParaRPr lang="en-US" sz="2025" dirty="0"/>
          </a:p>
        </p:txBody>
      </p:sp>
      <p:sp>
        <p:nvSpPr>
          <p:cNvPr id="25" name="Shape 23"/>
          <p:cNvSpPr/>
          <p:nvPr/>
        </p:nvSpPr>
        <p:spPr>
          <a:xfrm>
            <a:off x="923925" y="5638800"/>
            <a:ext cx="2857500" cy="9525"/>
          </a:xfrm>
          <a:prstGeom prst="rect">
            <a:avLst/>
          </a:prstGeom>
          <a:solidFill>
            <a:srgbClr val="EFE9DD"/>
          </a:solidFill>
          <a:ln/>
        </p:spPr>
      </p:sp>
      <p:sp>
        <p:nvSpPr>
          <p:cNvPr id="26" name="Text 24"/>
          <p:cNvSpPr/>
          <p:nvPr/>
        </p:nvSpPr>
        <p:spPr>
          <a:xfrm>
            <a:off x="1228725" y="4943475"/>
            <a:ext cx="2333625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025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인과 구조</a:t>
            </a:r>
            <a:endParaRPr lang="en-US" sz="2025" dirty="0"/>
          </a:p>
        </p:txBody>
      </p:sp>
      <p:sp>
        <p:nvSpPr>
          <p:cNvPr id="27" name="Shape 25"/>
          <p:cNvSpPr/>
          <p:nvPr/>
        </p:nvSpPr>
        <p:spPr>
          <a:xfrm>
            <a:off x="3781425" y="5638800"/>
            <a:ext cx="6791325" cy="9525"/>
          </a:xfrm>
          <a:prstGeom prst="rect">
            <a:avLst/>
          </a:prstGeom>
          <a:solidFill>
            <a:srgbClr val="EFE9DD"/>
          </a:solidFill>
          <a:ln/>
        </p:spPr>
      </p:sp>
      <p:sp>
        <p:nvSpPr>
          <p:cNvPr id="28" name="Shape 26"/>
          <p:cNvSpPr/>
          <p:nvPr/>
        </p:nvSpPr>
        <p:spPr>
          <a:xfrm>
            <a:off x="3781425" y="4619625"/>
            <a:ext cx="9525" cy="1028700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29" name="Text 27"/>
          <p:cNvSpPr/>
          <p:nvPr/>
        </p:nvSpPr>
        <p:spPr>
          <a:xfrm>
            <a:off x="4095750" y="4943475"/>
            <a:ext cx="637594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025" dirty="0">
                <a:solidFill>
                  <a:srgbClr val="63707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AI를 하나의 개입으로만 취급</a:t>
            </a:r>
            <a:endParaRPr lang="en-US" sz="2025" dirty="0"/>
          </a:p>
        </p:txBody>
      </p:sp>
      <p:sp>
        <p:nvSpPr>
          <p:cNvPr id="30" name="Shape 28"/>
          <p:cNvSpPr/>
          <p:nvPr/>
        </p:nvSpPr>
        <p:spPr>
          <a:xfrm>
            <a:off x="10572750" y="4619625"/>
            <a:ext cx="6791325" cy="1028700"/>
          </a:xfrm>
          <a:prstGeom prst="rect">
            <a:avLst/>
          </a:prstGeom>
          <a:solidFill>
            <a:srgbClr val="FBF8F2"/>
          </a:solidFill>
          <a:ln/>
        </p:spPr>
      </p:sp>
      <p:sp>
        <p:nvSpPr>
          <p:cNvPr id="31" name="Shape 29"/>
          <p:cNvSpPr/>
          <p:nvPr/>
        </p:nvSpPr>
        <p:spPr>
          <a:xfrm>
            <a:off x="10572750" y="5638800"/>
            <a:ext cx="6791325" cy="9525"/>
          </a:xfrm>
          <a:prstGeom prst="rect">
            <a:avLst/>
          </a:prstGeom>
          <a:solidFill>
            <a:srgbClr val="EFE9DD"/>
          </a:solidFill>
          <a:ln/>
        </p:spPr>
      </p:sp>
      <p:sp>
        <p:nvSpPr>
          <p:cNvPr id="32" name="Shape 30"/>
          <p:cNvSpPr/>
          <p:nvPr/>
        </p:nvSpPr>
        <p:spPr>
          <a:xfrm>
            <a:off x="10572750" y="4619625"/>
            <a:ext cx="9525" cy="1028700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33" name="Text 31"/>
          <p:cNvSpPr/>
          <p:nvPr/>
        </p:nvSpPr>
        <p:spPr>
          <a:xfrm>
            <a:off x="10887075" y="4943475"/>
            <a:ext cx="637594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025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보조(Complement) vs 대체(Substitute) 분리</a:t>
            </a:r>
            <a:endParaRPr lang="en-US" sz="2025" dirty="0"/>
          </a:p>
        </p:txBody>
      </p:sp>
      <p:sp>
        <p:nvSpPr>
          <p:cNvPr id="34" name="Shape 32"/>
          <p:cNvSpPr/>
          <p:nvPr/>
        </p:nvSpPr>
        <p:spPr>
          <a:xfrm>
            <a:off x="923925" y="6667500"/>
            <a:ext cx="2857500" cy="9525"/>
          </a:xfrm>
          <a:prstGeom prst="rect">
            <a:avLst/>
          </a:prstGeom>
          <a:solidFill>
            <a:srgbClr val="EFE9DD"/>
          </a:solidFill>
          <a:ln/>
        </p:spPr>
      </p:sp>
      <p:sp>
        <p:nvSpPr>
          <p:cNvPr id="35" name="Text 33"/>
          <p:cNvSpPr/>
          <p:nvPr/>
        </p:nvSpPr>
        <p:spPr>
          <a:xfrm>
            <a:off x="1228725" y="5972175"/>
            <a:ext cx="2333625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025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주장-검증 대조</a:t>
            </a:r>
            <a:endParaRPr lang="en-US" sz="2025" dirty="0"/>
          </a:p>
        </p:txBody>
      </p:sp>
      <p:sp>
        <p:nvSpPr>
          <p:cNvPr id="36" name="Shape 34"/>
          <p:cNvSpPr/>
          <p:nvPr/>
        </p:nvSpPr>
        <p:spPr>
          <a:xfrm>
            <a:off x="3781425" y="6667500"/>
            <a:ext cx="6791325" cy="9525"/>
          </a:xfrm>
          <a:prstGeom prst="rect">
            <a:avLst/>
          </a:prstGeom>
          <a:solidFill>
            <a:srgbClr val="EFE9DD"/>
          </a:solidFill>
          <a:ln/>
        </p:spPr>
      </p:sp>
      <p:sp>
        <p:nvSpPr>
          <p:cNvPr id="37" name="Shape 35"/>
          <p:cNvSpPr/>
          <p:nvPr/>
        </p:nvSpPr>
        <p:spPr>
          <a:xfrm>
            <a:off x="3781425" y="5648325"/>
            <a:ext cx="9525" cy="1028700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38" name="Text 36"/>
          <p:cNvSpPr/>
          <p:nvPr/>
        </p:nvSpPr>
        <p:spPr>
          <a:xfrm>
            <a:off x="4095750" y="5972175"/>
            <a:ext cx="637594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025" dirty="0">
                <a:solidFill>
                  <a:srgbClr val="63707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학술 논문만 검토</a:t>
            </a:r>
            <a:endParaRPr lang="en-US" sz="2025" dirty="0"/>
          </a:p>
        </p:txBody>
      </p:sp>
      <p:sp>
        <p:nvSpPr>
          <p:cNvPr id="39" name="Shape 37"/>
          <p:cNvSpPr/>
          <p:nvPr/>
        </p:nvSpPr>
        <p:spPr>
          <a:xfrm>
            <a:off x="10572750" y="5648325"/>
            <a:ext cx="6791325" cy="1028700"/>
          </a:xfrm>
          <a:prstGeom prst="rect">
            <a:avLst/>
          </a:prstGeom>
          <a:solidFill>
            <a:srgbClr val="FBF8F2"/>
          </a:solidFill>
          <a:ln/>
        </p:spPr>
      </p:sp>
      <p:sp>
        <p:nvSpPr>
          <p:cNvPr id="40" name="Shape 38"/>
          <p:cNvSpPr/>
          <p:nvPr/>
        </p:nvSpPr>
        <p:spPr>
          <a:xfrm>
            <a:off x="10572750" y="6667500"/>
            <a:ext cx="6791325" cy="9525"/>
          </a:xfrm>
          <a:prstGeom prst="rect">
            <a:avLst/>
          </a:prstGeom>
          <a:solidFill>
            <a:srgbClr val="EFE9DD"/>
          </a:solidFill>
          <a:ln/>
        </p:spPr>
      </p:sp>
      <p:sp>
        <p:nvSpPr>
          <p:cNvPr id="41" name="Shape 39"/>
          <p:cNvSpPr/>
          <p:nvPr/>
        </p:nvSpPr>
        <p:spPr>
          <a:xfrm>
            <a:off x="10572750" y="5648325"/>
            <a:ext cx="9525" cy="1028700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42" name="Text 40"/>
          <p:cNvSpPr/>
          <p:nvPr/>
        </p:nvSpPr>
        <p:spPr>
          <a:xfrm>
            <a:off x="10887075" y="5972175"/>
            <a:ext cx="637594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025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뉴스(주장) vs 학술문헌(검증) 2D 대조</a:t>
            </a:r>
            <a:endParaRPr lang="en-US" sz="2025" dirty="0"/>
          </a:p>
        </p:txBody>
      </p:sp>
      <p:sp>
        <p:nvSpPr>
          <p:cNvPr id="43" name="Text 41"/>
          <p:cNvSpPr/>
          <p:nvPr/>
        </p:nvSpPr>
        <p:spPr>
          <a:xfrm>
            <a:off x="1228725" y="7000875"/>
            <a:ext cx="2333625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025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미래 가설 발굴</a:t>
            </a:r>
            <a:endParaRPr lang="en-US" sz="2025" dirty="0"/>
          </a:p>
        </p:txBody>
      </p:sp>
      <p:sp>
        <p:nvSpPr>
          <p:cNvPr id="44" name="Shape 42"/>
          <p:cNvSpPr/>
          <p:nvPr/>
        </p:nvSpPr>
        <p:spPr>
          <a:xfrm>
            <a:off x="3781425" y="6677025"/>
            <a:ext cx="9525" cy="101917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45" name="Text 43"/>
          <p:cNvSpPr/>
          <p:nvPr/>
        </p:nvSpPr>
        <p:spPr>
          <a:xfrm>
            <a:off x="4095750" y="7000875"/>
            <a:ext cx="637594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025" dirty="0">
                <a:solidFill>
                  <a:srgbClr val="63707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이미 보고된 결과를 정리하는 수준</a:t>
            </a:r>
            <a:endParaRPr lang="en-US" sz="2025" dirty="0"/>
          </a:p>
        </p:txBody>
      </p:sp>
      <p:sp>
        <p:nvSpPr>
          <p:cNvPr id="46" name="Shape 44"/>
          <p:cNvSpPr/>
          <p:nvPr/>
        </p:nvSpPr>
        <p:spPr>
          <a:xfrm>
            <a:off x="10572750" y="6677025"/>
            <a:ext cx="6791325" cy="1019175"/>
          </a:xfrm>
          <a:prstGeom prst="rect">
            <a:avLst/>
          </a:prstGeom>
          <a:solidFill>
            <a:srgbClr val="FBF8F2"/>
          </a:solidFill>
          <a:ln/>
        </p:spPr>
      </p:sp>
      <p:sp>
        <p:nvSpPr>
          <p:cNvPr id="47" name="Shape 45"/>
          <p:cNvSpPr/>
          <p:nvPr/>
        </p:nvSpPr>
        <p:spPr>
          <a:xfrm>
            <a:off x="10572750" y="6677025"/>
            <a:ext cx="9525" cy="101917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48" name="Text 46"/>
          <p:cNvSpPr/>
          <p:nvPr/>
        </p:nvSpPr>
        <p:spPr>
          <a:xfrm>
            <a:off x="10887075" y="7000875"/>
            <a:ext cx="637594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025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GATED 신경망으로 검증 전 가설까지 예측</a:t>
            </a:r>
            <a:endParaRPr lang="en-US" sz="2025" dirty="0"/>
          </a:p>
        </p:txBody>
      </p:sp>
      <p:sp>
        <p:nvSpPr>
          <p:cNvPr id="49" name="Text 47"/>
          <p:cNvSpPr/>
          <p:nvPr/>
        </p:nvSpPr>
        <p:spPr>
          <a:xfrm>
            <a:off x="914400" y="9477375"/>
            <a:ext cx="7152203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90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SilverCare Project Briefing | ㈜미들턴 × 차의과학대학교 AIForA Lab</a:t>
            </a:r>
            <a:endParaRPr lang="en-US" sz="1500" dirty="0"/>
          </a:p>
        </p:txBody>
      </p:sp>
      <p:sp>
        <p:nvSpPr>
          <p:cNvPr id="50" name="Text 48"/>
          <p:cNvSpPr/>
          <p:nvPr/>
        </p:nvSpPr>
        <p:spPr>
          <a:xfrm>
            <a:off x="16688991" y="9477375"/>
            <a:ext cx="760809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90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03 / 18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3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876300"/>
            <a:ext cx="538163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2353"/>
              </a:lnSpc>
              <a:buNone/>
            </a:pPr>
            <a:r>
              <a:rPr lang="en-US" sz="420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03</a:t>
            </a:r>
            <a:endParaRPr lang="en-US" sz="4200" dirty="0"/>
          </a:p>
        </p:txBody>
      </p:sp>
      <p:sp>
        <p:nvSpPr>
          <p:cNvPr id="3" name="Text 1"/>
          <p:cNvSpPr/>
          <p:nvPr/>
        </p:nvSpPr>
        <p:spPr>
          <a:xfrm>
            <a:off x="1604963" y="723900"/>
            <a:ext cx="11319793" cy="771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4050" b="1" spc="-81" kern="0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연구 목표 및 가설 — 핵심 가설과 5대 온톨로지</a:t>
            </a:r>
            <a:endParaRPr lang="en-US" sz="4050" dirty="0"/>
          </a:p>
        </p:txBody>
      </p:sp>
      <p:sp>
        <p:nvSpPr>
          <p:cNvPr id="4" name="Shape 2"/>
          <p:cNvSpPr/>
          <p:nvPr/>
        </p:nvSpPr>
        <p:spPr>
          <a:xfrm>
            <a:off x="914400" y="1724025"/>
            <a:ext cx="16459200" cy="9525"/>
          </a:xfrm>
          <a:prstGeom prst="rect">
            <a:avLst/>
          </a:prstGeom>
          <a:solidFill>
            <a:srgbClr val="DED6C7"/>
          </a:solidFill>
          <a:ln/>
        </p:spPr>
      </p:sp>
      <p:sp>
        <p:nvSpPr>
          <p:cNvPr id="5" name="Shape 3"/>
          <p:cNvSpPr/>
          <p:nvPr/>
        </p:nvSpPr>
        <p:spPr>
          <a:xfrm>
            <a:off x="914400" y="2076450"/>
            <a:ext cx="16459200" cy="2447925"/>
          </a:xfrm>
          <a:prstGeom prst="rect">
            <a:avLst/>
          </a:prstGeom>
          <a:solidFill>
            <a:srgbClr val="0E1A22"/>
          </a:solidFill>
          <a:ln/>
        </p:spPr>
      </p:sp>
      <p:sp>
        <p:nvSpPr>
          <p:cNvPr id="6" name="Text 4"/>
          <p:cNvSpPr/>
          <p:nvPr/>
        </p:nvSpPr>
        <p:spPr>
          <a:xfrm>
            <a:off x="1409700" y="2514600"/>
            <a:ext cx="1701546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300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CORE HYPOTHESIS · 핵심 가설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409700" y="2943225"/>
            <a:ext cx="15932658" cy="1181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5263"/>
              </a:lnSpc>
              <a:buNone/>
            </a:pPr>
            <a:r>
              <a:rPr lang="en-US" sz="3000" dirty="0">
                <a:solidFill>
                  <a:srgbClr val="F6F3ED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AI 기술은 인적 돌봄을 </a:t>
            </a:r>
            <a:pPr algn="l" indent="0" marL="0">
              <a:lnSpc>
                <a:spcPct val="105263"/>
              </a:lnSpc>
              <a:buNone/>
            </a:pPr>
            <a:r>
              <a:rPr lang="en-US" sz="3000" dirty="0">
                <a:solidFill>
                  <a:srgbClr val="8FA79E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대체(Substitute)</a:t>
            </a:r>
            <a:pPr algn="l" indent="0" marL="0">
              <a:lnSpc>
                <a:spcPct val="105263"/>
              </a:lnSpc>
              <a:buNone/>
            </a:pPr>
            <a:r>
              <a:rPr lang="en-US" sz="3000" dirty="0">
                <a:solidFill>
                  <a:srgbClr val="F6F3ED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할 때가 아니라 </a:t>
            </a:r>
            <a:pPr algn="l" indent="0" marL="0">
              <a:lnSpc>
                <a:spcPct val="105263"/>
              </a:lnSpc>
              <a:buNone/>
            </a:pPr>
            <a:r>
              <a:rPr lang="en-US" sz="3000" dirty="0">
                <a:solidFill>
                  <a:srgbClr val="D9BC88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보조(Complement) </a:t>
            </a:r>
            <a:pPr algn="l" indent="0" marL="0">
              <a:lnSpc>
                <a:spcPct val="105263"/>
              </a:lnSpc>
              <a:buNone/>
            </a:pPr>
            <a:r>
              <a:rPr lang="en-US" sz="3000" dirty="0">
                <a:solidFill>
                  <a:srgbClr val="F6F3ED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할 때, 고령자의 건강과 삶의 질 5대 영역 개선 효과를 극대화한다.</a:t>
            </a:r>
            <a:endParaRPr lang="en-US" sz="3000" dirty="0"/>
          </a:p>
        </p:txBody>
      </p:sp>
      <p:sp>
        <p:nvSpPr>
          <p:cNvPr id="8" name="Shape 6"/>
          <p:cNvSpPr/>
          <p:nvPr/>
        </p:nvSpPr>
        <p:spPr>
          <a:xfrm>
            <a:off x="914400" y="4886325"/>
            <a:ext cx="3139380" cy="34671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9" name="Shape 7"/>
          <p:cNvSpPr/>
          <p:nvPr/>
        </p:nvSpPr>
        <p:spPr>
          <a:xfrm>
            <a:off x="914400" y="8343900"/>
            <a:ext cx="3139380" cy="952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10" name="Shape 8"/>
          <p:cNvSpPr/>
          <p:nvPr/>
        </p:nvSpPr>
        <p:spPr>
          <a:xfrm>
            <a:off x="914400" y="4886325"/>
            <a:ext cx="3139380" cy="28575"/>
          </a:xfrm>
          <a:prstGeom prst="rect">
            <a:avLst/>
          </a:prstGeom>
          <a:solidFill>
            <a:srgbClr val="B79A6B"/>
          </a:solidFill>
          <a:ln/>
        </p:spPr>
      </p:sp>
      <p:sp>
        <p:nvSpPr>
          <p:cNvPr id="11" name="Shape 9"/>
          <p:cNvSpPr/>
          <p:nvPr/>
        </p:nvSpPr>
        <p:spPr>
          <a:xfrm>
            <a:off x="914400" y="4886325"/>
            <a:ext cx="9525" cy="3467100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12" name="Shape 10"/>
          <p:cNvSpPr/>
          <p:nvPr/>
        </p:nvSpPr>
        <p:spPr>
          <a:xfrm>
            <a:off x="4044255" y="4886325"/>
            <a:ext cx="9525" cy="3467100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13" name="Text 11"/>
          <p:cNvSpPr/>
          <p:nvPr/>
        </p:nvSpPr>
        <p:spPr>
          <a:xfrm>
            <a:off x="1171575" y="5219700"/>
            <a:ext cx="2887534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3333"/>
              </a:lnSpc>
              <a:buNone/>
            </a:pPr>
            <a:r>
              <a:rPr lang="en-US" sz="300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Ⅰ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1171575" y="5772150"/>
            <a:ext cx="2703781" cy="876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정서 </a:t>
            </a:r>
            <a:pPr algn="l" indent="0" marL="0">
              <a:buNone/>
            </a:pPr>
            <a:r>
              <a:rPr lang="en-US" sz="1800" b="1" dirty="0">
                <a:solidFill>
                  <a:srgbClr val="8C949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Emotional</a:t>
            </a:r>
            <a:endParaRPr lang="en-US" sz="2250" dirty="0"/>
          </a:p>
        </p:txBody>
      </p:sp>
      <p:sp>
        <p:nvSpPr>
          <p:cNvPr id="15" name="Text 13"/>
          <p:cNvSpPr/>
          <p:nvPr/>
        </p:nvSpPr>
        <p:spPr>
          <a:xfrm>
            <a:off x="1171575" y="6781800"/>
            <a:ext cx="2887534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우울 · 불안 감소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1171575" y="7239000"/>
            <a:ext cx="2887534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외로움 완화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171575" y="7696200"/>
            <a:ext cx="2887534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정서적 안녕감 증진</a:t>
            </a:r>
            <a:endParaRPr lang="en-US" sz="1800" dirty="0"/>
          </a:p>
        </p:txBody>
      </p:sp>
      <p:sp>
        <p:nvSpPr>
          <p:cNvPr id="18" name="Shape 16"/>
          <p:cNvSpPr/>
          <p:nvPr/>
        </p:nvSpPr>
        <p:spPr>
          <a:xfrm>
            <a:off x="4244280" y="4886325"/>
            <a:ext cx="3139380" cy="34671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9" name="Shape 17"/>
          <p:cNvSpPr/>
          <p:nvPr/>
        </p:nvSpPr>
        <p:spPr>
          <a:xfrm>
            <a:off x="4244280" y="8343900"/>
            <a:ext cx="3139380" cy="952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20" name="Shape 18"/>
          <p:cNvSpPr/>
          <p:nvPr/>
        </p:nvSpPr>
        <p:spPr>
          <a:xfrm>
            <a:off x="4244280" y="4886325"/>
            <a:ext cx="3139380" cy="28575"/>
          </a:xfrm>
          <a:prstGeom prst="rect">
            <a:avLst/>
          </a:prstGeom>
          <a:solidFill>
            <a:srgbClr val="B79A6B"/>
          </a:solidFill>
          <a:ln/>
        </p:spPr>
      </p:sp>
      <p:sp>
        <p:nvSpPr>
          <p:cNvPr id="21" name="Shape 19"/>
          <p:cNvSpPr/>
          <p:nvPr/>
        </p:nvSpPr>
        <p:spPr>
          <a:xfrm>
            <a:off x="4244280" y="4886325"/>
            <a:ext cx="9525" cy="3467100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22" name="Shape 20"/>
          <p:cNvSpPr/>
          <p:nvPr/>
        </p:nvSpPr>
        <p:spPr>
          <a:xfrm>
            <a:off x="7374136" y="4886325"/>
            <a:ext cx="9525" cy="3467100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23" name="Text 21"/>
          <p:cNvSpPr/>
          <p:nvPr/>
        </p:nvSpPr>
        <p:spPr>
          <a:xfrm>
            <a:off x="4501455" y="5219700"/>
            <a:ext cx="2887534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3333"/>
              </a:lnSpc>
              <a:buNone/>
            </a:pPr>
            <a:r>
              <a:rPr lang="en-US" sz="300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Ⅱ</a:t>
            </a:r>
            <a:endParaRPr lang="en-US" sz="3000" dirty="0"/>
          </a:p>
        </p:txBody>
      </p:sp>
      <p:sp>
        <p:nvSpPr>
          <p:cNvPr id="24" name="Text 22"/>
          <p:cNvSpPr/>
          <p:nvPr/>
        </p:nvSpPr>
        <p:spPr>
          <a:xfrm>
            <a:off x="4501455" y="5772150"/>
            <a:ext cx="2703781" cy="876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인지 </a:t>
            </a:r>
            <a:pPr algn="l" indent="0" marL="0">
              <a:buNone/>
            </a:pPr>
            <a:r>
              <a:rPr lang="en-US" sz="1800" b="1" dirty="0">
                <a:solidFill>
                  <a:srgbClr val="8C949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Cognitive</a:t>
            </a:r>
            <a:endParaRPr lang="en-US" sz="2250" dirty="0"/>
          </a:p>
        </p:txBody>
      </p:sp>
      <p:sp>
        <p:nvSpPr>
          <p:cNvPr id="25" name="Text 23"/>
          <p:cNvSpPr/>
          <p:nvPr/>
        </p:nvSpPr>
        <p:spPr>
          <a:xfrm>
            <a:off x="4501455" y="6781800"/>
            <a:ext cx="2887534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치매 예방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4501455" y="7239000"/>
            <a:ext cx="2887534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기억력 유지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4501455" y="7696200"/>
            <a:ext cx="2887534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인지 자극 &amp; 위험 감지</a:t>
            </a:r>
            <a:endParaRPr lang="en-US" sz="1800" dirty="0"/>
          </a:p>
        </p:txBody>
      </p:sp>
      <p:sp>
        <p:nvSpPr>
          <p:cNvPr id="28" name="Shape 26"/>
          <p:cNvSpPr/>
          <p:nvPr/>
        </p:nvSpPr>
        <p:spPr>
          <a:xfrm>
            <a:off x="7574161" y="4886325"/>
            <a:ext cx="3139529" cy="34671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9" name="Shape 27"/>
          <p:cNvSpPr/>
          <p:nvPr/>
        </p:nvSpPr>
        <p:spPr>
          <a:xfrm>
            <a:off x="7574161" y="8343900"/>
            <a:ext cx="3139529" cy="952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30" name="Shape 28"/>
          <p:cNvSpPr/>
          <p:nvPr/>
        </p:nvSpPr>
        <p:spPr>
          <a:xfrm>
            <a:off x="7574161" y="4886325"/>
            <a:ext cx="3139529" cy="28575"/>
          </a:xfrm>
          <a:prstGeom prst="rect">
            <a:avLst/>
          </a:prstGeom>
          <a:solidFill>
            <a:srgbClr val="B79A6B"/>
          </a:solidFill>
          <a:ln/>
        </p:spPr>
      </p:sp>
      <p:sp>
        <p:nvSpPr>
          <p:cNvPr id="31" name="Shape 29"/>
          <p:cNvSpPr/>
          <p:nvPr/>
        </p:nvSpPr>
        <p:spPr>
          <a:xfrm>
            <a:off x="7574161" y="4886325"/>
            <a:ext cx="9525" cy="3467100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32" name="Shape 30"/>
          <p:cNvSpPr/>
          <p:nvPr/>
        </p:nvSpPr>
        <p:spPr>
          <a:xfrm>
            <a:off x="10704165" y="4886325"/>
            <a:ext cx="9525" cy="3467100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33" name="Text 31"/>
          <p:cNvSpPr/>
          <p:nvPr/>
        </p:nvSpPr>
        <p:spPr>
          <a:xfrm>
            <a:off x="7831336" y="5219700"/>
            <a:ext cx="2887697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3333"/>
              </a:lnSpc>
              <a:buNone/>
            </a:pPr>
            <a:r>
              <a:rPr lang="en-US" sz="300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Ⅲ</a:t>
            </a:r>
            <a:endParaRPr lang="en-US" sz="3000" dirty="0"/>
          </a:p>
        </p:txBody>
      </p:sp>
      <p:sp>
        <p:nvSpPr>
          <p:cNvPr id="34" name="Text 32"/>
          <p:cNvSpPr/>
          <p:nvPr/>
        </p:nvSpPr>
        <p:spPr>
          <a:xfrm>
            <a:off x="7831336" y="5772150"/>
            <a:ext cx="2703935" cy="876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신체 </a:t>
            </a:r>
            <a:pPr algn="l" indent="0" marL="0">
              <a:buNone/>
            </a:pPr>
            <a:r>
              <a:rPr lang="en-US" sz="1800" b="1" dirty="0">
                <a:solidFill>
                  <a:srgbClr val="8C949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Physical</a:t>
            </a:r>
            <a:endParaRPr lang="en-US" sz="2250" dirty="0"/>
          </a:p>
        </p:txBody>
      </p:sp>
      <p:sp>
        <p:nvSpPr>
          <p:cNvPr id="35" name="Text 33"/>
          <p:cNvSpPr/>
          <p:nvPr/>
        </p:nvSpPr>
        <p:spPr>
          <a:xfrm>
            <a:off x="7831336" y="6781800"/>
            <a:ext cx="2887697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낙상 위험 감지 · 예방</a:t>
            </a:r>
            <a:endParaRPr lang="en-US" sz="1800" dirty="0"/>
          </a:p>
        </p:txBody>
      </p:sp>
      <p:sp>
        <p:nvSpPr>
          <p:cNvPr id="36" name="Text 34"/>
          <p:cNvSpPr/>
          <p:nvPr/>
        </p:nvSpPr>
        <p:spPr>
          <a:xfrm>
            <a:off x="7831336" y="7239000"/>
            <a:ext cx="2887697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생체 징후 모니터링</a:t>
            </a:r>
            <a:endParaRPr lang="en-US" sz="1800" dirty="0"/>
          </a:p>
        </p:txBody>
      </p:sp>
      <p:sp>
        <p:nvSpPr>
          <p:cNvPr id="37" name="Text 35"/>
          <p:cNvSpPr/>
          <p:nvPr/>
        </p:nvSpPr>
        <p:spPr>
          <a:xfrm>
            <a:off x="7831336" y="7696200"/>
            <a:ext cx="2887697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신체 기능 유지</a:t>
            </a:r>
            <a:endParaRPr lang="en-US" sz="1800" dirty="0"/>
          </a:p>
        </p:txBody>
      </p:sp>
      <p:sp>
        <p:nvSpPr>
          <p:cNvPr id="38" name="Shape 36"/>
          <p:cNvSpPr/>
          <p:nvPr/>
        </p:nvSpPr>
        <p:spPr>
          <a:xfrm>
            <a:off x="10904190" y="4886325"/>
            <a:ext cx="3139380" cy="34671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9" name="Shape 37"/>
          <p:cNvSpPr/>
          <p:nvPr/>
        </p:nvSpPr>
        <p:spPr>
          <a:xfrm>
            <a:off x="10904190" y="8343900"/>
            <a:ext cx="3139380" cy="952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40" name="Shape 38"/>
          <p:cNvSpPr/>
          <p:nvPr/>
        </p:nvSpPr>
        <p:spPr>
          <a:xfrm>
            <a:off x="10904190" y="4886325"/>
            <a:ext cx="3139380" cy="28575"/>
          </a:xfrm>
          <a:prstGeom prst="rect">
            <a:avLst/>
          </a:prstGeom>
          <a:solidFill>
            <a:srgbClr val="B79A6B"/>
          </a:solidFill>
          <a:ln/>
        </p:spPr>
      </p:sp>
      <p:sp>
        <p:nvSpPr>
          <p:cNvPr id="41" name="Shape 39"/>
          <p:cNvSpPr/>
          <p:nvPr/>
        </p:nvSpPr>
        <p:spPr>
          <a:xfrm>
            <a:off x="10904190" y="4886325"/>
            <a:ext cx="9525" cy="3467100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42" name="Shape 40"/>
          <p:cNvSpPr/>
          <p:nvPr/>
        </p:nvSpPr>
        <p:spPr>
          <a:xfrm>
            <a:off x="14034046" y="4886325"/>
            <a:ext cx="9525" cy="3467100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43" name="Text 41"/>
          <p:cNvSpPr/>
          <p:nvPr/>
        </p:nvSpPr>
        <p:spPr>
          <a:xfrm>
            <a:off x="11161365" y="5219700"/>
            <a:ext cx="2887534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3333"/>
              </a:lnSpc>
              <a:buNone/>
            </a:pPr>
            <a:r>
              <a:rPr lang="en-US" sz="300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Ⅳ</a:t>
            </a:r>
            <a:endParaRPr lang="en-US" sz="3000" dirty="0"/>
          </a:p>
        </p:txBody>
      </p:sp>
      <p:sp>
        <p:nvSpPr>
          <p:cNvPr id="44" name="Text 42"/>
          <p:cNvSpPr/>
          <p:nvPr/>
        </p:nvSpPr>
        <p:spPr>
          <a:xfrm>
            <a:off x="11161365" y="5772150"/>
            <a:ext cx="2703781" cy="876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사회적 교류 </a:t>
            </a:r>
            <a:pPr algn="l" indent="0" marL="0">
              <a:buNone/>
            </a:pPr>
            <a:r>
              <a:rPr lang="en-US" sz="1800" b="1" dirty="0">
                <a:solidFill>
                  <a:srgbClr val="8C949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Social</a:t>
            </a:r>
            <a:endParaRPr lang="en-US" sz="2250" dirty="0"/>
          </a:p>
        </p:txBody>
      </p:sp>
      <p:sp>
        <p:nvSpPr>
          <p:cNvPr id="45" name="Text 43"/>
          <p:cNvSpPr/>
          <p:nvPr/>
        </p:nvSpPr>
        <p:spPr>
          <a:xfrm>
            <a:off x="11161365" y="6781800"/>
            <a:ext cx="2887534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가족 / 간호인 교류 촉진</a:t>
            </a:r>
            <a:endParaRPr lang="en-US" sz="1800" dirty="0"/>
          </a:p>
        </p:txBody>
      </p:sp>
      <p:sp>
        <p:nvSpPr>
          <p:cNvPr id="46" name="Text 44"/>
          <p:cNvSpPr/>
          <p:nvPr/>
        </p:nvSpPr>
        <p:spPr>
          <a:xfrm>
            <a:off x="11161365" y="7239000"/>
            <a:ext cx="2887534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사회적 관계망 유지</a:t>
            </a:r>
            <a:endParaRPr lang="en-US" sz="1800" dirty="0"/>
          </a:p>
        </p:txBody>
      </p:sp>
      <p:sp>
        <p:nvSpPr>
          <p:cNvPr id="47" name="Text 45"/>
          <p:cNvSpPr/>
          <p:nvPr/>
        </p:nvSpPr>
        <p:spPr>
          <a:xfrm>
            <a:off x="11161365" y="7696200"/>
            <a:ext cx="2887534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대면 소통 증진</a:t>
            </a:r>
            <a:endParaRPr lang="en-US" sz="1800" dirty="0"/>
          </a:p>
        </p:txBody>
      </p:sp>
      <p:sp>
        <p:nvSpPr>
          <p:cNvPr id="48" name="Shape 46"/>
          <p:cNvSpPr/>
          <p:nvPr/>
        </p:nvSpPr>
        <p:spPr>
          <a:xfrm>
            <a:off x="14234071" y="4886325"/>
            <a:ext cx="3139529" cy="34671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9" name="Shape 47"/>
          <p:cNvSpPr/>
          <p:nvPr/>
        </p:nvSpPr>
        <p:spPr>
          <a:xfrm>
            <a:off x="14234071" y="8343900"/>
            <a:ext cx="3139529" cy="952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50" name="Shape 48"/>
          <p:cNvSpPr/>
          <p:nvPr/>
        </p:nvSpPr>
        <p:spPr>
          <a:xfrm>
            <a:off x="14234071" y="4886325"/>
            <a:ext cx="3139529" cy="28575"/>
          </a:xfrm>
          <a:prstGeom prst="rect">
            <a:avLst/>
          </a:prstGeom>
          <a:solidFill>
            <a:srgbClr val="B79A6B"/>
          </a:solidFill>
          <a:ln/>
        </p:spPr>
      </p:sp>
      <p:sp>
        <p:nvSpPr>
          <p:cNvPr id="51" name="Shape 49"/>
          <p:cNvSpPr/>
          <p:nvPr/>
        </p:nvSpPr>
        <p:spPr>
          <a:xfrm>
            <a:off x="14234071" y="4886325"/>
            <a:ext cx="9525" cy="3467100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52" name="Shape 50"/>
          <p:cNvSpPr/>
          <p:nvPr/>
        </p:nvSpPr>
        <p:spPr>
          <a:xfrm>
            <a:off x="17364075" y="4886325"/>
            <a:ext cx="9525" cy="3467100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53" name="Text 51"/>
          <p:cNvSpPr/>
          <p:nvPr/>
        </p:nvSpPr>
        <p:spPr>
          <a:xfrm>
            <a:off x="14491246" y="5219700"/>
            <a:ext cx="2887697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3333"/>
              </a:lnSpc>
              <a:buNone/>
            </a:pPr>
            <a:r>
              <a:rPr lang="en-US" sz="300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Ⅴ</a:t>
            </a:r>
            <a:endParaRPr lang="en-US" sz="3000" dirty="0"/>
          </a:p>
        </p:txBody>
      </p:sp>
      <p:sp>
        <p:nvSpPr>
          <p:cNvPr id="54" name="Text 52"/>
          <p:cNvSpPr/>
          <p:nvPr/>
        </p:nvSpPr>
        <p:spPr>
          <a:xfrm>
            <a:off x="14491246" y="5772150"/>
            <a:ext cx="2703935" cy="876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삶의 만족도 </a:t>
            </a:r>
            <a:pPr algn="l" indent="0" marL="0">
              <a:buNone/>
            </a:pPr>
            <a:r>
              <a:rPr lang="en-US" sz="1800" b="1" dirty="0">
                <a:solidFill>
                  <a:srgbClr val="8C949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Life Satisfaction</a:t>
            </a:r>
            <a:endParaRPr lang="en-US" sz="2250" dirty="0"/>
          </a:p>
        </p:txBody>
      </p:sp>
      <p:sp>
        <p:nvSpPr>
          <p:cNvPr id="55" name="Text 53"/>
          <p:cNvSpPr/>
          <p:nvPr/>
        </p:nvSpPr>
        <p:spPr>
          <a:xfrm>
            <a:off x="14491246" y="6781800"/>
            <a:ext cx="2887697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독립적 자립 생활</a:t>
            </a:r>
            <a:endParaRPr lang="en-US" sz="1800" dirty="0"/>
          </a:p>
        </p:txBody>
      </p:sp>
      <p:sp>
        <p:nvSpPr>
          <p:cNvPr id="56" name="Text 54"/>
          <p:cNvSpPr/>
          <p:nvPr/>
        </p:nvSpPr>
        <p:spPr>
          <a:xfrm>
            <a:off x="14491246" y="7239000"/>
            <a:ext cx="2887697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수면 질 개선</a:t>
            </a:r>
            <a:endParaRPr lang="en-US" sz="1800" dirty="0"/>
          </a:p>
        </p:txBody>
      </p:sp>
      <p:sp>
        <p:nvSpPr>
          <p:cNvPr id="57" name="Text 55"/>
          <p:cNvSpPr/>
          <p:nvPr/>
        </p:nvSpPr>
        <p:spPr>
          <a:xfrm>
            <a:off x="14491246" y="7696200"/>
            <a:ext cx="2887697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일상생활 만족도 향상</a:t>
            </a:r>
            <a:endParaRPr lang="en-US" sz="1800" dirty="0"/>
          </a:p>
        </p:txBody>
      </p:sp>
      <p:sp>
        <p:nvSpPr>
          <p:cNvPr id="58" name="Text 56"/>
          <p:cNvSpPr/>
          <p:nvPr/>
        </p:nvSpPr>
        <p:spPr>
          <a:xfrm>
            <a:off x="914400" y="9477375"/>
            <a:ext cx="7152203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90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SilverCare Project Briefing | ㈜미들턴 × 차의과학대학교 AIForA Lab</a:t>
            </a:r>
            <a:endParaRPr lang="en-US" sz="1500" dirty="0"/>
          </a:p>
        </p:txBody>
      </p:sp>
      <p:sp>
        <p:nvSpPr>
          <p:cNvPr id="59" name="Text 57"/>
          <p:cNvSpPr/>
          <p:nvPr/>
        </p:nvSpPr>
        <p:spPr>
          <a:xfrm>
            <a:off x="16688991" y="9477375"/>
            <a:ext cx="760809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90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04 / 18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1838325"/>
            <a:ext cx="16916400" cy="9525"/>
          </a:xfrm>
          <a:prstGeom prst="rect">
            <a:avLst/>
          </a:prstGeom>
          <a:solidFill>
            <a:srgbClr val="DED6C7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609600"/>
            <a:ext cx="10069696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330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상세 도식 01 · OUTCOME ONTOLOGY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685800" y="1000125"/>
            <a:ext cx="10069696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450" b="1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결과지표 5대 온톨로지 — 측정도구와 기대 효과</a:t>
            </a:r>
            <a:endParaRPr lang="en-US" sz="3450" dirty="0"/>
          </a:p>
        </p:txBody>
      </p:sp>
      <p:sp>
        <p:nvSpPr>
          <p:cNvPr id="5" name="Text 3"/>
          <p:cNvSpPr/>
          <p:nvPr/>
        </p:nvSpPr>
        <p:spPr>
          <a:xfrm>
            <a:off x="14040594" y="1295400"/>
            <a:ext cx="3917766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정서 · 인지 · 신체 · 사회 · 삶의 만족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685800" y="2152650"/>
            <a:ext cx="3246090" cy="7153275"/>
          </a:xfrm>
          <a:prstGeom prst="rect">
            <a:avLst/>
          </a:prstGeom>
          <a:ln w="9525">
            <a:solidFill>
              <a:srgbClr val="E5DDC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95325" y="2162175"/>
            <a:ext cx="3227040" cy="762000"/>
          </a:xfrm>
          <a:prstGeom prst="rect">
            <a:avLst/>
          </a:prstGeom>
          <a:solidFill>
            <a:srgbClr val="0E1A22"/>
          </a:solidFill>
          <a:ln/>
        </p:spPr>
      </p:sp>
      <p:sp>
        <p:nvSpPr>
          <p:cNvPr id="8" name="Text 6"/>
          <p:cNvSpPr/>
          <p:nvPr/>
        </p:nvSpPr>
        <p:spPr>
          <a:xfrm>
            <a:off x="923925" y="2352675"/>
            <a:ext cx="2866651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6F3ED"/>
                </a:solidFill>
                <a:highlight>
                  <a:srgbClr val="0E1A22"/>
                </a:highlight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1. 정서 </a:t>
            </a:r>
            <a:pPr algn="l" indent="0" marL="0">
              <a:buNone/>
            </a:pPr>
            <a:r>
              <a:rPr lang="en-US" sz="1800" b="1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Affective</a:t>
            </a:r>
            <a:endParaRPr lang="en-US" sz="2100" dirty="0"/>
          </a:p>
        </p:txBody>
      </p:sp>
      <p:sp>
        <p:nvSpPr>
          <p:cNvPr id="9" name="Text 7"/>
          <p:cNvSpPr/>
          <p:nvPr/>
        </p:nvSpPr>
        <p:spPr>
          <a:xfrm>
            <a:off x="923925" y="3152775"/>
            <a:ext cx="3046824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150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외로움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923925" y="3505200"/>
            <a:ext cx="2852935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UCLA Loneliness Scale de Jong Gierveld 척도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923925" y="4381500"/>
            <a:ext cx="3046824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150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우울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923925" y="4733925"/>
            <a:ext cx="2852935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GDS (노인우울척도) PHQ-9 / CES-D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923925" y="5610225"/>
            <a:ext cx="3046824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150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자존감 · 불안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923925" y="5962650"/>
            <a:ext cx="3046824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RSES · GAD-7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923925" y="6496050"/>
            <a:ext cx="3046824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150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스트레스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923925" y="6848475"/>
            <a:ext cx="3046824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PSS · 타액 코르티솔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923925" y="7720013"/>
            <a:ext cx="2769840" cy="1347788"/>
          </a:xfrm>
          <a:prstGeom prst="rect">
            <a:avLst/>
          </a:prstGeom>
          <a:solidFill>
            <a:srgbClr val="FBF8F2"/>
          </a:solidFill>
          <a:ln/>
        </p:spPr>
      </p:sp>
      <p:sp>
        <p:nvSpPr>
          <p:cNvPr id="18" name="Shape 16"/>
          <p:cNvSpPr/>
          <p:nvPr/>
        </p:nvSpPr>
        <p:spPr>
          <a:xfrm>
            <a:off x="923925" y="7720013"/>
            <a:ext cx="2769840" cy="19050"/>
          </a:xfrm>
          <a:prstGeom prst="rect">
            <a:avLst/>
          </a:prstGeom>
          <a:solidFill>
            <a:srgbClr val="B79A6B"/>
          </a:solidFill>
          <a:ln/>
        </p:spPr>
      </p:sp>
      <p:sp>
        <p:nvSpPr>
          <p:cNvPr id="19" name="Text 17"/>
          <p:cNvSpPr/>
          <p:nvPr/>
        </p:nvSpPr>
        <p:spPr>
          <a:xfrm>
            <a:off x="1114425" y="7910513"/>
            <a:ext cx="2471935" cy="10239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1471"/>
              </a:lnSpc>
              <a:buNone/>
            </a:pPr>
            <a:r>
              <a:rPr lang="en-US" sz="1725" dirty="0">
                <a:solidFill>
                  <a:srgbClr val="16212B"/>
                </a:solidFill>
                <a:highlight>
                  <a:srgbClr val="FBF8F2"/>
                </a:highlight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 대화와 돌봄으로 외로움과 우울이 뚜렷하게 감소</a:t>
            </a:r>
            <a:endParaRPr lang="en-US" sz="1725" dirty="0"/>
          </a:p>
        </p:txBody>
      </p:sp>
      <p:sp>
        <p:nvSpPr>
          <p:cNvPr id="20" name="Shape 18"/>
          <p:cNvSpPr/>
          <p:nvPr/>
        </p:nvSpPr>
        <p:spPr>
          <a:xfrm>
            <a:off x="4103340" y="2152650"/>
            <a:ext cx="3246090" cy="7153275"/>
          </a:xfrm>
          <a:prstGeom prst="rect">
            <a:avLst/>
          </a:prstGeom>
          <a:ln w="9525">
            <a:solidFill>
              <a:srgbClr val="E5DDCE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112865" y="2162175"/>
            <a:ext cx="3227040" cy="762000"/>
          </a:xfrm>
          <a:prstGeom prst="rect">
            <a:avLst/>
          </a:prstGeom>
          <a:solidFill>
            <a:srgbClr val="0E1A22"/>
          </a:solidFill>
          <a:ln/>
        </p:spPr>
      </p:sp>
      <p:sp>
        <p:nvSpPr>
          <p:cNvPr id="22" name="Text 20"/>
          <p:cNvSpPr/>
          <p:nvPr/>
        </p:nvSpPr>
        <p:spPr>
          <a:xfrm>
            <a:off x="4341465" y="2352675"/>
            <a:ext cx="2866651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6F3ED"/>
                </a:solidFill>
                <a:highlight>
                  <a:srgbClr val="0E1A22"/>
                </a:highlight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2. 인지기능 </a:t>
            </a:r>
            <a:pPr algn="l" indent="0" marL="0">
              <a:buNone/>
            </a:pPr>
            <a:r>
              <a:rPr lang="en-US" sz="1800" b="1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Cognitive</a:t>
            </a:r>
            <a:endParaRPr lang="en-US" sz="2100" dirty="0"/>
          </a:p>
        </p:txBody>
      </p:sp>
      <p:sp>
        <p:nvSpPr>
          <p:cNvPr id="23" name="Text 21"/>
          <p:cNvSpPr/>
          <p:nvPr/>
        </p:nvSpPr>
        <p:spPr>
          <a:xfrm>
            <a:off x="4341465" y="3152775"/>
            <a:ext cx="3046824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150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전반적 인지기능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4341465" y="3505200"/>
            <a:ext cx="2852935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MMSE / Mini-Cog MoCA (몬트리올 인지)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4341465" y="4381500"/>
            <a:ext cx="3046824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150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치매 · 중증도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4341465" y="4733925"/>
            <a:ext cx="3046824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ADAS-Cog · CDR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4341465" y="5267325"/>
            <a:ext cx="3046824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150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세부 영역 평가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4341465" y="5619750"/>
            <a:ext cx="2852935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실행기능 (Trail Making) 주의집중 &amp; 기억 과제</a:t>
            </a:r>
            <a:endParaRPr lang="en-US" sz="1800" dirty="0"/>
          </a:p>
        </p:txBody>
      </p:sp>
      <p:sp>
        <p:nvSpPr>
          <p:cNvPr id="29" name="Text 27"/>
          <p:cNvSpPr/>
          <p:nvPr/>
        </p:nvSpPr>
        <p:spPr>
          <a:xfrm>
            <a:off x="4341465" y="6496050"/>
            <a:ext cx="3046824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150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진행 추이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4341465" y="6848475"/>
            <a:ext cx="2852935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인지 저하 속도 · 디지털 바이오마커</a:t>
            </a:r>
            <a:endParaRPr lang="en-US" sz="1800" dirty="0"/>
          </a:p>
        </p:txBody>
      </p:sp>
      <p:sp>
        <p:nvSpPr>
          <p:cNvPr id="31" name="Shape 29"/>
          <p:cNvSpPr/>
          <p:nvPr/>
        </p:nvSpPr>
        <p:spPr>
          <a:xfrm>
            <a:off x="4341465" y="8048625"/>
            <a:ext cx="2769840" cy="1019175"/>
          </a:xfrm>
          <a:prstGeom prst="rect">
            <a:avLst/>
          </a:prstGeom>
          <a:solidFill>
            <a:srgbClr val="FBF8F2"/>
          </a:solidFill>
          <a:ln/>
        </p:spPr>
      </p:sp>
      <p:sp>
        <p:nvSpPr>
          <p:cNvPr id="32" name="Shape 30"/>
          <p:cNvSpPr/>
          <p:nvPr/>
        </p:nvSpPr>
        <p:spPr>
          <a:xfrm>
            <a:off x="4341465" y="8048625"/>
            <a:ext cx="2769840" cy="19050"/>
          </a:xfrm>
          <a:prstGeom prst="rect">
            <a:avLst/>
          </a:prstGeom>
          <a:solidFill>
            <a:srgbClr val="B79A6B"/>
          </a:solidFill>
          <a:ln/>
        </p:spPr>
      </p:sp>
      <p:sp>
        <p:nvSpPr>
          <p:cNvPr id="33" name="Text 31"/>
          <p:cNvSpPr/>
          <p:nvPr/>
        </p:nvSpPr>
        <p:spPr>
          <a:xfrm>
            <a:off x="4531965" y="8239125"/>
            <a:ext cx="2471935" cy="695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1471"/>
              </a:lnSpc>
              <a:buNone/>
            </a:pPr>
            <a:r>
              <a:rPr lang="en-US" sz="1725" dirty="0">
                <a:solidFill>
                  <a:srgbClr val="16212B"/>
                </a:solidFill>
                <a:highlight>
                  <a:srgbClr val="FBF8F2"/>
                </a:highlight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대화형 인지 자극으로 인지 저하 속도를 늦춤</a:t>
            </a:r>
            <a:endParaRPr lang="en-US" sz="1725" dirty="0"/>
          </a:p>
        </p:txBody>
      </p:sp>
      <p:sp>
        <p:nvSpPr>
          <p:cNvPr id="34" name="Shape 32"/>
          <p:cNvSpPr/>
          <p:nvPr/>
        </p:nvSpPr>
        <p:spPr>
          <a:xfrm>
            <a:off x="7520880" y="2152650"/>
            <a:ext cx="3246090" cy="7153275"/>
          </a:xfrm>
          <a:prstGeom prst="rect">
            <a:avLst/>
          </a:prstGeom>
          <a:ln w="9525">
            <a:solidFill>
              <a:srgbClr val="E5DDCE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7530405" y="2162175"/>
            <a:ext cx="3227040" cy="762000"/>
          </a:xfrm>
          <a:prstGeom prst="rect">
            <a:avLst/>
          </a:prstGeom>
          <a:solidFill>
            <a:srgbClr val="0E1A22"/>
          </a:solidFill>
          <a:ln/>
        </p:spPr>
      </p:sp>
      <p:sp>
        <p:nvSpPr>
          <p:cNvPr id="36" name="Text 34"/>
          <p:cNvSpPr/>
          <p:nvPr/>
        </p:nvSpPr>
        <p:spPr>
          <a:xfrm>
            <a:off x="7759005" y="2352675"/>
            <a:ext cx="2866651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6F3ED"/>
                </a:solidFill>
                <a:highlight>
                  <a:srgbClr val="0E1A22"/>
                </a:highlight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3. 신체건강 </a:t>
            </a:r>
            <a:pPr algn="l" indent="0" marL="0">
              <a:buNone/>
            </a:pPr>
            <a:r>
              <a:rPr lang="en-US" sz="1800" b="1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Physical</a:t>
            </a:r>
            <a:endParaRPr lang="en-US" sz="2100" dirty="0"/>
          </a:p>
        </p:txBody>
      </p:sp>
      <p:sp>
        <p:nvSpPr>
          <p:cNvPr id="37" name="Text 35"/>
          <p:cNvSpPr/>
          <p:nvPr/>
        </p:nvSpPr>
        <p:spPr>
          <a:xfrm>
            <a:off x="7759005" y="3152775"/>
            <a:ext cx="3046824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150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일상생활 수행능력</a:t>
            </a:r>
            <a:endParaRPr lang="en-US" sz="1500" dirty="0"/>
          </a:p>
        </p:txBody>
      </p:sp>
      <p:sp>
        <p:nvSpPr>
          <p:cNvPr id="38" name="Text 36"/>
          <p:cNvSpPr/>
          <p:nvPr/>
        </p:nvSpPr>
        <p:spPr>
          <a:xfrm>
            <a:off x="7759005" y="3505200"/>
            <a:ext cx="3046824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ADL · IADL</a:t>
            </a:r>
            <a:endParaRPr lang="en-US" sz="1800" dirty="0"/>
          </a:p>
        </p:txBody>
      </p:sp>
      <p:sp>
        <p:nvSpPr>
          <p:cNvPr id="39" name="Text 37"/>
          <p:cNvSpPr/>
          <p:nvPr/>
        </p:nvSpPr>
        <p:spPr>
          <a:xfrm>
            <a:off x="7759005" y="4038600"/>
            <a:ext cx="3046824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150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신체 수행 능력</a:t>
            </a:r>
            <a:endParaRPr lang="en-US" sz="1500" dirty="0"/>
          </a:p>
        </p:txBody>
      </p:sp>
      <p:sp>
        <p:nvSpPr>
          <p:cNvPr id="40" name="Text 38"/>
          <p:cNvSpPr/>
          <p:nvPr/>
        </p:nvSpPr>
        <p:spPr>
          <a:xfrm>
            <a:off x="7759005" y="4391025"/>
            <a:ext cx="3046824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SPPB · 보행 속도 &amp; 악력</a:t>
            </a:r>
            <a:endParaRPr lang="en-US" sz="1800" dirty="0"/>
          </a:p>
        </p:txBody>
      </p:sp>
      <p:sp>
        <p:nvSpPr>
          <p:cNvPr id="41" name="Text 39"/>
          <p:cNvSpPr/>
          <p:nvPr/>
        </p:nvSpPr>
        <p:spPr>
          <a:xfrm>
            <a:off x="7759005" y="4924425"/>
            <a:ext cx="3046824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150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안전 &amp; 바이탈</a:t>
            </a:r>
            <a:endParaRPr lang="en-US" sz="1500" dirty="0"/>
          </a:p>
        </p:txBody>
      </p:sp>
      <p:sp>
        <p:nvSpPr>
          <p:cNvPr id="42" name="Text 40"/>
          <p:cNvSpPr/>
          <p:nvPr/>
        </p:nvSpPr>
        <p:spPr>
          <a:xfrm>
            <a:off x="7759005" y="5276850"/>
            <a:ext cx="2852935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낙상 발생 횟수 응급이송 / 비상호출</a:t>
            </a:r>
            <a:endParaRPr lang="en-US" sz="1800" dirty="0"/>
          </a:p>
        </p:txBody>
      </p:sp>
      <p:sp>
        <p:nvSpPr>
          <p:cNvPr id="43" name="Text 41"/>
          <p:cNvSpPr/>
          <p:nvPr/>
        </p:nvSpPr>
        <p:spPr>
          <a:xfrm>
            <a:off x="7759005" y="6153150"/>
            <a:ext cx="3046824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150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수면 &amp; 활동량</a:t>
            </a:r>
            <a:endParaRPr lang="en-US" sz="1500" dirty="0"/>
          </a:p>
        </p:txBody>
      </p:sp>
      <p:sp>
        <p:nvSpPr>
          <p:cNvPr id="44" name="Text 42"/>
          <p:cNvSpPr/>
          <p:nvPr/>
        </p:nvSpPr>
        <p:spPr>
          <a:xfrm>
            <a:off x="7759005" y="6505575"/>
            <a:ext cx="3046824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PSQI · 일일 총 걸음 수</a:t>
            </a:r>
            <a:endParaRPr lang="en-US" sz="1800" dirty="0"/>
          </a:p>
        </p:txBody>
      </p:sp>
      <p:sp>
        <p:nvSpPr>
          <p:cNvPr id="45" name="Shape 43"/>
          <p:cNvSpPr/>
          <p:nvPr/>
        </p:nvSpPr>
        <p:spPr>
          <a:xfrm>
            <a:off x="7759005" y="7720013"/>
            <a:ext cx="2769840" cy="1347788"/>
          </a:xfrm>
          <a:prstGeom prst="rect">
            <a:avLst/>
          </a:prstGeom>
          <a:solidFill>
            <a:srgbClr val="FBF8F2"/>
          </a:solidFill>
          <a:ln/>
        </p:spPr>
      </p:sp>
      <p:sp>
        <p:nvSpPr>
          <p:cNvPr id="46" name="Shape 44"/>
          <p:cNvSpPr/>
          <p:nvPr/>
        </p:nvSpPr>
        <p:spPr>
          <a:xfrm>
            <a:off x="7759005" y="7720013"/>
            <a:ext cx="2769840" cy="19050"/>
          </a:xfrm>
          <a:prstGeom prst="rect">
            <a:avLst/>
          </a:prstGeom>
          <a:solidFill>
            <a:srgbClr val="B79A6B"/>
          </a:solidFill>
          <a:ln/>
        </p:spPr>
      </p:sp>
      <p:sp>
        <p:nvSpPr>
          <p:cNvPr id="47" name="Text 45"/>
          <p:cNvSpPr/>
          <p:nvPr/>
        </p:nvSpPr>
        <p:spPr>
          <a:xfrm>
            <a:off x="7949505" y="7910513"/>
            <a:ext cx="2471935" cy="10239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1471"/>
              </a:lnSpc>
              <a:buNone/>
            </a:pPr>
            <a:r>
              <a:rPr lang="en-US" sz="1725" dirty="0">
                <a:solidFill>
                  <a:srgbClr val="16212B"/>
                </a:solidFill>
                <a:highlight>
                  <a:srgbClr val="FBF8F2"/>
                </a:highlight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모니터링과 활동 유도로 낙상을 줄이고 수면을 개선</a:t>
            </a:r>
            <a:endParaRPr lang="en-US" sz="1725" dirty="0"/>
          </a:p>
        </p:txBody>
      </p:sp>
      <p:sp>
        <p:nvSpPr>
          <p:cNvPr id="48" name="Shape 46"/>
          <p:cNvSpPr/>
          <p:nvPr/>
        </p:nvSpPr>
        <p:spPr>
          <a:xfrm>
            <a:off x="10938421" y="2152650"/>
            <a:ext cx="3246090" cy="7153275"/>
          </a:xfrm>
          <a:prstGeom prst="rect">
            <a:avLst/>
          </a:prstGeom>
          <a:ln w="9525">
            <a:solidFill>
              <a:srgbClr val="E5DDCE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0947946" y="2162175"/>
            <a:ext cx="3227040" cy="762000"/>
          </a:xfrm>
          <a:prstGeom prst="rect">
            <a:avLst/>
          </a:prstGeom>
          <a:solidFill>
            <a:srgbClr val="0E1A22"/>
          </a:solidFill>
          <a:ln/>
        </p:spPr>
      </p:sp>
      <p:sp>
        <p:nvSpPr>
          <p:cNvPr id="50" name="Text 48"/>
          <p:cNvSpPr/>
          <p:nvPr/>
        </p:nvSpPr>
        <p:spPr>
          <a:xfrm>
            <a:off x="11176546" y="2352675"/>
            <a:ext cx="2866651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6F3ED"/>
                </a:solidFill>
                <a:highlight>
                  <a:srgbClr val="0E1A22"/>
                </a:highlight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4. 사회참여 </a:t>
            </a:r>
            <a:pPr algn="l" indent="0" marL="0">
              <a:buNone/>
            </a:pPr>
            <a:r>
              <a:rPr lang="en-US" sz="1800" b="1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Social</a:t>
            </a:r>
            <a:endParaRPr lang="en-US" sz="2100" dirty="0"/>
          </a:p>
        </p:txBody>
      </p:sp>
      <p:sp>
        <p:nvSpPr>
          <p:cNvPr id="51" name="Text 49"/>
          <p:cNvSpPr/>
          <p:nvPr/>
        </p:nvSpPr>
        <p:spPr>
          <a:xfrm>
            <a:off x="11176546" y="3152775"/>
            <a:ext cx="3046824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150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사회적 연결망</a:t>
            </a:r>
            <a:endParaRPr lang="en-US" sz="1500" dirty="0"/>
          </a:p>
        </p:txBody>
      </p:sp>
      <p:sp>
        <p:nvSpPr>
          <p:cNvPr id="52" name="Text 50"/>
          <p:cNvSpPr/>
          <p:nvPr/>
        </p:nvSpPr>
        <p:spPr>
          <a:xfrm>
            <a:off x="11176546" y="3505200"/>
            <a:ext cx="2852935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LSNS-6 (Lubben 척도) 관계망 규모 &amp; 접촉</a:t>
            </a:r>
            <a:endParaRPr lang="en-US" sz="1800" dirty="0"/>
          </a:p>
        </p:txBody>
      </p:sp>
      <p:sp>
        <p:nvSpPr>
          <p:cNvPr id="53" name="Text 51"/>
          <p:cNvSpPr/>
          <p:nvPr/>
        </p:nvSpPr>
        <p:spPr>
          <a:xfrm>
            <a:off x="11176546" y="4381500"/>
            <a:ext cx="3046824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150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사회적 지지감</a:t>
            </a:r>
            <a:endParaRPr lang="en-US" sz="1500" dirty="0"/>
          </a:p>
        </p:txBody>
      </p:sp>
      <p:sp>
        <p:nvSpPr>
          <p:cNvPr id="54" name="Text 52"/>
          <p:cNvSpPr/>
          <p:nvPr/>
        </p:nvSpPr>
        <p:spPr>
          <a:xfrm>
            <a:off x="11176546" y="4733925"/>
            <a:ext cx="3046824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MSPSS · 정서적/도구적 지지</a:t>
            </a:r>
            <a:endParaRPr lang="en-US" sz="1800" dirty="0"/>
          </a:p>
        </p:txBody>
      </p:sp>
      <p:sp>
        <p:nvSpPr>
          <p:cNvPr id="55" name="Text 53"/>
          <p:cNvSpPr/>
          <p:nvPr/>
        </p:nvSpPr>
        <p:spPr>
          <a:xfrm>
            <a:off x="11176546" y="5267325"/>
            <a:ext cx="3046824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150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대면 상호작용</a:t>
            </a:r>
            <a:endParaRPr lang="en-US" sz="1500" dirty="0"/>
          </a:p>
        </p:txBody>
      </p:sp>
      <p:sp>
        <p:nvSpPr>
          <p:cNvPr id="56" name="Text 54"/>
          <p:cNvSpPr/>
          <p:nvPr/>
        </p:nvSpPr>
        <p:spPr>
          <a:xfrm>
            <a:off x="11176546" y="5619750"/>
            <a:ext cx="2852935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대면 방문 빈도 가족/돌봄자 대화량</a:t>
            </a:r>
            <a:endParaRPr lang="en-US" sz="1800" dirty="0"/>
          </a:p>
        </p:txBody>
      </p:sp>
      <p:sp>
        <p:nvSpPr>
          <p:cNvPr id="57" name="Text 55"/>
          <p:cNvSpPr/>
          <p:nvPr/>
        </p:nvSpPr>
        <p:spPr>
          <a:xfrm>
            <a:off x="11176546" y="6496050"/>
            <a:ext cx="3046824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150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프로그램 참여</a:t>
            </a:r>
            <a:endParaRPr lang="en-US" sz="1500" dirty="0"/>
          </a:p>
        </p:txBody>
      </p:sp>
      <p:sp>
        <p:nvSpPr>
          <p:cNvPr id="58" name="Text 56"/>
          <p:cNvSpPr/>
          <p:nvPr/>
        </p:nvSpPr>
        <p:spPr>
          <a:xfrm>
            <a:off x="11176546" y="6848475"/>
            <a:ext cx="2852935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경로당/센터 출석 · 집단 활동</a:t>
            </a:r>
            <a:endParaRPr lang="en-US" sz="1800" dirty="0"/>
          </a:p>
        </p:txBody>
      </p:sp>
      <p:sp>
        <p:nvSpPr>
          <p:cNvPr id="59" name="Shape 57"/>
          <p:cNvSpPr/>
          <p:nvPr/>
        </p:nvSpPr>
        <p:spPr>
          <a:xfrm>
            <a:off x="11176546" y="8048625"/>
            <a:ext cx="2769840" cy="1019175"/>
          </a:xfrm>
          <a:prstGeom prst="rect">
            <a:avLst/>
          </a:prstGeom>
          <a:solidFill>
            <a:srgbClr val="FBF8F2"/>
          </a:solidFill>
          <a:ln/>
        </p:spPr>
      </p:sp>
      <p:sp>
        <p:nvSpPr>
          <p:cNvPr id="60" name="Shape 58"/>
          <p:cNvSpPr/>
          <p:nvPr/>
        </p:nvSpPr>
        <p:spPr>
          <a:xfrm>
            <a:off x="11176546" y="8048625"/>
            <a:ext cx="2769840" cy="19050"/>
          </a:xfrm>
          <a:prstGeom prst="rect">
            <a:avLst/>
          </a:prstGeom>
          <a:solidFill>
            <a:srgbClr val="B79A6B"/>
          </a:solidFill>
          <a:ln/>
        </p:spPr>
      </p:sp>
      <p:sp>
        <p:nvSpPr>
          <p:cNvPr id="61" name="Text 59"/>
          <p:cNvSpPr/>
          <p:nvPr/>
        </p:nvSpPr>
        <p:spPr>
          <a:xfrm>
            <a:off x="11367046" y="8239125"/>
            <a:ext cx="2471935" cy="695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1471"/>
              </a:lnSpc>
              <a:buNone/>
            </a:pPr>
            <a:r>
              <a:rPr lang="en-US" sz="1725" dirty="0">
                <a:solidFill>
                  <a:srgbClr val="16212B"/>
                </a:solidFill>
                <a:highlight>
                  <a:srgbClr val="FBF8F2"/>
                </a:highlight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AI를 보조로 쓸 때 대면 교류 기회가 늘어남</a:t>
            </a:r>
            <a:endParaRPr lang="en-US" sz="1725" dirty="0"/>
          </a:p>
        </p:txBody>
      </p:sp>
      <p:sp>
        <p:nvSpPr>
          <p:cNvPr id="62" name="Shape 60"/>
          <p:cNvSpPr/>
          <p:nvPr/>
        </p:nvSpPr>
        <p:spPr>
          <a:xfrm>
            <a:off x="14355961" y="2152650"/>
            <a:ext cx="3246090" cy="7153275"/>
          </a:xfrm>
          <a:prstGeom prst="rect">
            <a:avLst/>
          </a:prstGeom>
          <a:ln w="9525">
            <a:solidFill>
              <a:srgbClr val="E5DDCE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4365486" y="2162175"/>
            <a:ext cx="3227040" cy="762000"/>
          </a:xfrm>
          <a:prstGeom prst="rect">
            <a:avLst/>
          </a:prstGeom>
          <a:solidFill>
            <a:srgbClr val="0E1A22"/>
          </a:solidFill>
          <a:ln/>
        </p:spPr>
      </p:sp>
      <p:sp>
        <p:nvSpPr>
          <p:cNvPr id="64" name="Text 62"/>
          <p:cNvSpPr/>
          <p:nvPr/>
        </p:nvSpPr>
        <p:spPr>
          <a:xfrm>
            <a:off x="14594086" y="2352675"/>
            <a:ext cx="2866651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6F3ED"/>
                </a:solidFill>
                <a:highlight>
                  <a:srgbClr val="0E1A22"/>
                </a:highlight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5. 삶의 만족 </a:t>
            </a:r>
            <a:pPr algn="l" indent="0" marL="0">
              <a:buNone/>
            </a:pPr>
            <a:r>
              <a:rPr lang="en-US" sz="1800" b="1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QoL</a:t>
            </a:r>
            <a:endParaRPr lang="en-US" sz="2100" dirty="0"/>
          </a:p>
        </p:txBody>
      </p:sp>
      <p:sp>
        <p:nvSpPr>
          <p:cNvPr id="65" name="Text 63"/>
          <p:cNvSpPr/>
          <p:nvPr/>
        </p:nvSpPr>
        <p:spPr>
          <a:xfrm>
            <a:off x="14594086" y="3152775"/>
            <a:ext cx="3046824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150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일반 삶의 질</a:t>
            </a:r>
            <a:endParaRPr lang="en-US" sz="1500" dirty="0"/>
          </a:p>
        </p:txBody>
      </p:sp>
      <p:sp>
        <p:nvSpPr>
          <p:cNvPr id="66" name="Text 64"/>
          <p:cNvSpPr/>
          <p:nvPr/>
        </p:nvSpPr>
        <p:spPr>
          <a:xfrm>
            <a:off x="14594086" y="3505200"/>
            <a:ext cx="3046824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SF-36 / SF-12 · EQ-5D</a:t>
            </a:r>
            <a:endParaRPr lang="en-US" sz="1800" dirty="0"/>
          </a:p>
        </p:txBody>
      </p:sp>
      <p:sp>
        <p:nvSpPr>
          <p:cNvPr id="67" name="Text 65"/>
          <p:cNvSpPr/>
          <p:nvPr/>
        </p:nvSpPr>
        <p:spPr>
          <a:xfrm>
            <a:off x="14594086" y="4038600"/>
            <a:ext cx="3046824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150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노인 특화 QoL</a:t>
            </a:r>
            <a:endParaRPr lang="en-US" sz="1500" dirty="0"/>
          </a:p>
        </p:txBody>
      </p:sp>
      <p:sp>
        <p:nvSpPr>
          <p:cNvPr id="68" name="Text 66"/>
          <p:cNvSpPr/>
          <p:nvPr/>
        </p:nvSpPr>
        <p:spPr>
          <a:xfrm>
            <a:off x="14594086" y="4391025"/>
            <a:ext cx="2852935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WHOQOL-OLD CASP-19 (자율성)</a:t>
            </a:r>
            <a:endParaRPr lang="en-US" sz="1800" dirty="0"/>
          </a:p>
        </p:txBody>
      </p:sp>
      <p:sp>
        <p:nvSpPr>
          <p:cNvPr id="69" name="Text 67"/>
          <p:cNvSpPr/>
          <p:nvPr/>
        </p:nvSpPr>
        <p:spPr>
          <a:xfrm>
            <a:off x="14594086" y="5267325"/>
            <a:ext cx="3046824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150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치매 특화 QoL</a:t>
            </a:r>
            <a:endParaRPr lang="en-US" sz="1500" dirty="0"/>
          </a:p>
        </p:txBody>
      </p:sp>
      <p:sp>
        <p:nvSpPr>
          <p:cNvPr id="70" name="Text 68"/>
          <p:cNvSpPr/>
          <p:nvPr/>
        </p:nvSpPr>
        <p:spPr>
          <a:xfrm>
            <a:off x="14594086" y="5619750"/>
            <a:ext cx="3046824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QUALID · QoL-AD</a:t>
            </a:r>
            <a:endParaRPr lang="en-US" sz="1800" dirty="0"/>
          </a:p>
        </p:txBody>
      </p:sp>
      <p:sp>
        <p:nvSpPr>
          <p:cNvPr id="71" name="Text 69"/>
          <p:cNvSpPr/>
          <p:nvPr/>
        </p:nvSpPr>
        <p:spPr>
          <a:xfrm>
            <a:off x="14594086" y="6153150"/>
            <a:ext cx="3046824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150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주관적 안녕감</a:t>
            </a:r>
            <a:endParaRPr lang="en-US" sz="1500" dirty="0"/>
          </a:p>
        </p:txBody>
      </p:sp>
      <p:sp>
        <p:nvSpPr>
          <p:cNvPr id="72" name="Text 70"/>
          <p:cNvSpPr/>
          <p:nvPr/>
        </p:nvSpPr>
        <p:spPr>
          <a:xfrm>
            <a:off x="14594086" y="6505575"/>
            <a:ext cx="3046824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857"/>
              </a:lnSpc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LSI · SWLS</a:t>
            </a:r>
            <a:endParaRPr lang="en-US" sz="1800" dirty="0"/>
          </a:p>
        </p:txBody>
      </p:sp>
      <p:sp>
        <p:nvSpPr>
          <p:cNvPr id="73" name="Shape 71"/>
          <p:cNvSpPr/>
          <p:nvPr/>
        </p:nvSpPr>
        <p:spPr>
          <a:xfrm>
            <a:off x="14594086" y="8048625"/>
            <a:ext cx="2769840" cy="1019175"/>
          </a:xfrm>
          <a:prstGeom prst="rect">
            <a:avLst/>
          </a:prstGeom>
          <a:solidFill>
            <a:srgbClr val="FBF8F2"/>
          </a:solidFill>
          <a:ln/>
        </p:spPr>
      </p:sp>
      <p:sp>
        <p:nvSpPr>
          <p:cNvPr id="74" name="Shape 72"/>
          <p:cNvSpPr/>
          <p:nvPr/>
        </p:nvSpPr>
        <p:spPr>
          <a:xfrm>
            <a:off x="14594086" y="8048625"/>
            <a:ext cx="2769840" cy="19050"/>
          </a:xfrm>
          <a:prstGeom prst="rect">
            <a:avLst/>
          </a:prstGeom>
          <a:solidFill>
            <a:srgbClr val="B79A6B"/>
          </a:solidFill>
          <a:ln/>
        </p:spPr>
      </p:sp>
      <p:sp>
        <p:nvSpPr>
          <p:cNvPr id="75" name="Text 73"/>
          <p:cNvSpPr/>
          <p:nvPr/>
        </p:nvSpPr>
        <p:spPr>
          <a:xfrm>
            <a:off x="14784586" y="8239125"/>
            <a:ext cx="2471935" cy="695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1471"/>
              </a:lnSpc>
              <a:buNone/>
            </a:pPr>
            <a:r>
              <a:rPr lang="en-US" sz="1725" dirty="0">
                <a:solidFill>
                  <a:srgbClr val="16212B"/>
                </a:solidFill>
                <a:highlight>
                  <a:srgbClr val="FBF8F2"/>
                </a:highlight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5개 영역을 합산해 삶의 질 총점 산출</a:t>
            </a:r>
            <a:endParaRPr lang="en-US" sz="1725" dirty="0"/>
          </a:p>
        </p:txBody>
      </p:sp>
      <p:sp>
        <p:nvSpPr>
          <p:cNvPr id="76" name="Text 74"/>
          <p:cNvSpPr/>
          <p:nvPr/>
        </p:nvSpPr>
        <p:spPr>
          <a:xfrm>
            <a:off x="685800" y="9553575"/>
            <a:ext cx="7152203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90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SilverCare Project Briefing | ㈜미들턴 × 차의과학대학교 AIForA Lab</a:t>
            </a:r>
            <a:endParaRPr lang="en-US" sz="1500" dirty="0"/>
          </a:p>
        </p:txBody>
      </p:sp>
      <p:sp>
        <p:nvSpPr>
          <p:cNvPr id="77" name="Text 75"/>
          <p:cNvSpPr/>
          <p:nvPr/>
        </p:nvSpPr>
        <p:spPr>
          <a:xfrm>
            <a:off x="16917591" y="9553575"/>
            <a:ext cx="760809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90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05 / 18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3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876300"/>
            <a:ext cx="571202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2353"/>
              </a:lnSpc>
              <a:buNone/>
            </a:pPr>
            <a:r>
              <a:rPr lang="en-US" sz="420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04</a:t>
            </a:r>
            <a:endParaRPr lang="en-US" sz="4200" dirty="0"/>
          </a:p>
        </p:txBody>
      </p:sp>
      <p:sp>
        <p:nvSpPr>
          <p:cNvPr id="3" name="Text 1"/>
          <p:cNvSpPr/>
          <p:nvPr/>
        </p:nvSpPr>
        <p:spPr>
          <a:xfrm>
            <a:off x="1638002" y="723900"/>
            <a:ext cx="12851145" cy="771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4050" b="1" spc="-81" kern="0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연구 전략 — 1~2단계: 이중 코퍼스 수집 &amp; LLM 선별</a:t>
            </a:r>
            <a:endParaRPr lang="en-US" sz="4050" dirty="0"/>
          </a:p>
        </p:txBody>
      </p:sp>
      <p:sp>
        <p:nvSpPr>
          <p:cNvPr id="4" name="Text 2"/>
          <p:cNvSpPr/>
          <p:nvPr/>
        </p:nvSpPr>
        <p:spPr>
          <a:xfrm>
            <a:off x="914400" y="1628775"/>
            <a:ext cx="18105120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63707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학술문헌(검증)과 뉴스(주장)를 따로 모으고, 전문가가 한 번 더 확인합니다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914400" y="2333625"/>
            <a:ext cx="16459200" cy="9525"/>
          </a:xfrm>
          <a:prstGeom prst="rect">
            <a:avLst/>
          </a:prstGeom>
          <a:solidFill>
            <a:srgbClr val="DED6C7"/>
          </a:solidFill>
          <a:ln/>
        </p:spPr>
      </p:sp>
      <p:sp>
        <p:nvSpPr>
          <p:cNvPr id="6" name="Shape 4"/>
          <p:cNvSpPr/>
          <p:nvPr/>
        </p:nvSpPr>
        <p:spPr>
          <a:xfrm>
            <a:off x="914400" y="2724150"/>
            <a:ext cx="8096250" cy="2980283"/>
          </a:xfrm>
          <a:prstGeom prst="rect">
            <a:avLst/>
          </a:prstGeom>
          <a:solidFill>
            <a:srgbClr val="FFFFFF"/>
          </a:solidFill>
          <a:ln w="9525">
            <a:solidFill>
              <a:srgbClr val="E5DDC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285875" y="3152775"/>
            <a:ext cx="369094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85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01</a:t>
            </a:r>
            <a:endParaRPr lang="en-US" sz="2850" dirty="0"/>
          </a:p>
        </p:txBody>
      </p:sp>
      <p:sp>
        <p:nvSpPr>
          <p:cNvPr id="8" name="Text 6"/>
          <p:cNvSpPr/>
          <p:nvPr/>
        </p:nvSpPr>
        <p:spPr>
          <a:xfrm>
            <a:off x="1731169" y="3114675"/>
            <a:ext cx="4460796" cy="5048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이중 코퍼스 수집 파이프라인</a:t>
            </a:r>
            <a:endParaRPr lang="en-US" sz="2550" dirty="0"/>
          </a:p>
        </p:txBody>
      </p:sp>
      <p:sp>
        <p:nvSpPr>
          <p:cNvPr id="9" name="Text 7"/>
          <p:cNvSpPr/>
          <p:nvPr/>
        </p:nvSpPr>
        <p:spPr>
          <a:xfrm>
            <a:off x="1285875" y="3819525"/>
            <a:ext cx="8088630" cy="4219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8919"/>
              </a:lnSpc>
              <a:buNone/>
            </a:pPr>
            <a:r>
              <a:rPr lang="en-US" sz="1950" dirty="0">
                <a:solidFill>
                  <a:srgbClr val="8C6B3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학술 문헌 (검증 축) </a:t>
            </a:r>
            <a:pPr algn="l" indent="0" marL="0">
              <a:lnSpc>
                <a:spcPct val="108919"/>
              </a:lnSpc>
              <a:buNone/>
            </a:pPr>
            <a:r>
              <a:rPr lang="en-US" sz="195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9개 DB — PubMed, Scopus, KCI 등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1285875" y="4374803"/>
            <a:ext cx="8088630" cy="4219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8919"/>
              </a:lnSpc>
              <a:buNone/>
            </a:pPr>
            <a:r>
              <a:rPr lang="en-US" sz="1950" dirty="0">
                <a:solidFill>
                  <a:srgbClr val="8C6B3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뉴스 코퍼스 (주장 축) </a:t>
            </a:r>
            <a:pPr algn="l" indent="0" marL="0">
              <a:lnSpc>
                <a:spcPct val="108919"/>
              </a:lnSpc>
              <a:buNone/>
            </a:pPr>
            <a:r>
              <a:rPr lang="en-US" sz="195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BIGKinds, 포털 뉴스, 보도자료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1285875" y="4930080"/>
            <a:ext cx="8088630" cy="4219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8919"/>
              </a:lnSpc>
              <a:buNone/>
            </a:pPr>
            <a:r>
              <a:rPr lang="en-US" sz="1950" dirty="0">
                <a:solidFill>
                  <a:srgbClr val="8C6B3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정규화 </a:t>
            </a:r>
            <a:pPr algn="l" indent="0" marL="0">
              <a:lnSpc>
                <a:spcPct val="108919"/>
              </a:lnSpc>
              <a:buNone/>
            </a:pPr>
            <a:r>
              <a:rPr lang="en-US" sz="195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중복을 걸러내고 PRISMA 흐름에 맞춰 정리 (DOI·연도·설계)</a:t>
            </a:r>
            <a:endParaRPr lang="en-US" sz="1950" dirty="0"/>
          </a:p>
        </p:txBody>
      </p:sp>
      <p:sp>
        <p:nvSpPr>
          <p:cNvPr id="12" name="Shape 10"/>
          <p:cNvSpPr/>
          <p:nvPr/>
        </p:nvSpPr>
        <p:spPr>
          <a:xfrm>
            <a:off x="9277350" y="2724150"/>
            <a:ext cx="8096250" cy="2980283"/>
          </a:xfrm>
          <a:prstGeom prst="rect">
            <a:avLst/>
          </a:prstGeom>
          <a:solidFill>
            <a:srgbClr val="FFFFFF"/>
          </a:solidFill>
          <a:ln w="9525">
            <a:solidFill>
              <a:srgbClr val="E5DDC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648825" y="3152775"/>
            <a:ext cx="394395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85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02</a:t>
            </a:r>
            <a:endParaRPr lang="en-US" sz="2850" dirty="0"/>
          </a:p>
        </p:txBody>
      </p:sp>
      <p:sp>
        <p:nvSpPr>
          <p:cNvPr id="14" name="Text 12"/>
          <p:cNvSpPr/>
          <p:nvPr/>
        </p:nvSpPr>
        <p:spPr>
          <a:xfrm>
            <a:off x="10119420" y="3114675"/>
            <a:ext cx="3802678" cy="5048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LLM 스크리닝 &amp; κ 검증</a:t>
            </a:r>
            <a:endParaRPr lang="en-US" sz="2550" dirty="0"/>
          </a:p>
        </p:txBody>
      </p:sp>
      <p:sp>
        <p:nvSpPr>
          <p:cNvPr id="15" name="Text 13"/>
          <p:cNvSpPr/>
          <p:nvPr/>
        </p:nvSpPr>
        <p:spPr>
          <a:xfrm>
            <a:off x="9648825" y="3819525"/>
            <a:ext cx="8088630" cy="4219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8919"/>
              </a:lnSpc>
              <a:buNone/>
            </a:pPr>
            <a:r>
              <a:rPr lang="en-US" sz="1950" dirty="0">
                <a:solidFill>
                  <a:srgbClr val="8C6B3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LLM 다중 모델 분류 </a:t>
            </a:r>
            <a:pPr algn="l" indent="0" marL="0">
              <a:lnSpc>
                <a:spcPct val="108919"/>
              </a:lnSpc>
              <a:buNone/>
            </a:pPr>
            <a:r>
              <a:rPr lang="en-US" sz="195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수만 건을 빠르게 1차 선별</a:t>
            </a:r>
            <a:endParaRPr lang="en-US" sz="1950" dirty="0"/>
          </a:p>
        </p:txBody>
      </p:sp>
      <p:sp>
        <p:nvSpPr>
          <p:cNvPr id="16" name="Text 14"/>
          <p:cNvSpPr/>
          <p:nvPr/>
        </p:nvSpPr>
        <p:spPr>
          <a:xfrm>
            <a:off x="9648825" y="4374803"/>
            <a:ext cx="8088630" cy="4219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8919"/>
              </a:lnSpc>
              <a:buNone/>
            </a:pPr>
            <a:r>
              <a:rPr lang="en-US" sz="1950" dirty="0">
                <a:solidFill>
                  <a:srgbClr val="8C6B3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전문가 이중 라벨링 </a:t>
            </a:r>
            <a:pPr algn="l" indent="0" marL="0">
              <a:lnSpc>
                <a:spcPct val="108919"/>
              </a:lnSpc>
              <a:buNone/>
            </a:pPr>
            <a:r>
              <a:rPr lang="en-US" sz="195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300건 무작위 표본 평가</a:t>
            </a:r>
            <a:endParaRPr lang="en-US" sz="1950" dirty="0"/>
          </a:p>
        </p:txBody>
      </p:sp>
      <p:sp>
        <p:nvSpPr>
          <p:cNvPr id="17" name="Text 15"/>
          <p:cNvSpPr/>
          <p:nvPr/>
        </p:nvSpPr>
        <p:spPr>
          <a:xfrm>
            <a:off x="9648825" y="4930080"/>
            <a:ext cx="8088630" cy="4219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8919"/>
              </a:lnSpc>
              <a:buNone/>
            </a:pPr>
            <a:r>
              <a:rPr lang="en-US" sz="1950" dirty="0">
                <a:solidFill>
                  <a:srgbClr val="8C6B3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신뢰도 </a:t>
            </a:r>
            <a:pPr algn="l" indent="0" marL="0">
              <a:lnSpc>
                <a:spcPct val="108919"/>
              </a:lnSpc>
              <a:buNone/>
            </a:pPr>
            <a:r>
              <a:rPr lang="en-US" sz="195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일치도 κ 0.75 이상을 확보한 뒤 전문(full-text) 검토</a:t>
            </a:r>
            <a:endParaRPr lang="en-US" sz="1950" dirty="0"/>
          </a:p>
        </p:txBody>
      </p:sp>
      <p:sp>
        <p:nvSpPr>
          <p:cNvPr id="18" name="Shape 16"/>
          <p:cNvSpPr/>
          <p:nvPr/>
        </p:nvSpPr>
        <p:spPr>
          <a:xfrm>
            <a:off x="914400" y="6009233"/>
            <a:ext cx="28575" cy="1181100"/>
          </a:xfrm>
          <a:prstGeom prst="rect">
            <a:avLst/>
          </a:prstGeom>
          <a:solidFill>
            <a:srgbClr val="B79A6B"/>
          </a:solidFill>
          <a:ln/>
        </p:spPr>
      </p:sp>
      <p:sp>
        <p:nvSpPr>
          <p:cNvPr id="19" name="Text 17"/>
          <p:cNvSpPr/>
          <p:nvPr/>
        </p:nvSpPr>
        <p:spPr>
          <a:xfrm>
            <a:off x="1228725" y="6218783"/>
            <a:ext cx="7739062" cy="800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1111"/>
              </a:lnSpc>
              <a:buNone/>
            </a:pPr>
            <a:r>
              <a:rPr lang="en-US" sz="1875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품질 보장 </a:t>
            </a:r>
            <a:pPr algn="l" indent="0" marL="0">
              <a:lnSpc>
                <a:spcPct val="111111"/>
              </a:lnSpc>
              <a:buNone/>
            </a:pPr>
            <a:r>
              <a:rPr lang="en-US" sz="1875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검색식과 선별 코드를 모두 공개해, 누구나 같은 결과를 다시 얻을 수 있습니다.</a:t>
            </a:r>
            <a:endParaRPr lang="en-US" sz="1875" dirty="0"/>
          </a:p>
        </p:txBody>
      </p:sp>
      <p:sp>
        <p:nvSpPr>
          <p:cNvPr id="20" name="Shape 18"/>
          <p:cNvSpPr/>
          <p:nvPr/>
        </p:nvSpPr>
        <p:spPr>
          <a:xfrm>
            <a:off x="9277350" y="6009233"/>
            <a:ext cx="28575" cy="1181100"/>
          </a:xfrm>
          <a:prstGeom prst="rect">
            <a:avLst/>
          </a:prstGeom>
          <a:solidFill>
            <a:srgbClr val="B79A6B"/>
          </a:solidFill>
          <a:ln/>
        </p:spPr>
      </p:sp>
      <p:sp>
        <p:nvSpPr>
          <p:cNvPr id="21" name="Text 19"/>
          <p:cNvSpPr/>
          <p:nvPr/>
        </p:nvSpPr>
        <p:spPr>
          <a:xfrm>
            <a:off x="9591675" y="6218783"/>
            <a:ext cx="7739062" cy="800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1111"/>
              </a:lnSpc>
              <a:buNone/>
            </a:pPr>
            <a:r>
              <a:rPr lang="en-US" sz="1875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환류 구조 </a:t>
            </a:r>
            <a:pPr algn="l" indent="0" marL="0">
              <a:lnSpc>
                <a:spcPct val="111111"/>
              </a:lnSpc>
              <a:buNone/>
            </a:pPr>
            <a:r>
              <a:rPr lang="en-US" sz="1875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전문가 검증 결과를 3단계 추출 엔진에 다시 반영해 근거 없는 인과관계를 걸러냅니다.</a:t>
            </a:r>
            <a:endParaRPr lang="en-US" sz="1875" dirty="0"/>
          </a:p>
        </p:txBody>
      </p:sp>
      <p:sp>
        <p:nvSpPr>
          <p:cNvPr id="22" name="Text 20"/>
          <p:cNvSpPr/>
          <p:nvPr/>
        </p:nvSpPr>
        <p:spPr>
          <a:xfrm>
            <a:off x="914400" y="9477375"/>
            <a:ext cx="7152203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90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SilverCare Project Briefing | ㈜미들턴 × 차의과학대학교 AIForA Lab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16688991" y="9477375"/>
            <a:ext cx="760809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90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06 / 18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1647825"/>
            <a:ext cx="16916400" cy="9525"/>
          </a:xfrm>
          <a:prstGeom prst="rect">
            <a:avLst/>
          </a:prstGeom>
          <a:solidFill>
            <a:srgbClr val="DED6C7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419100"/>
            <a:ext cx="8672096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330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상세 도식 02 · FULL RESEARCH PIPELINE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685800" y="809625"/>
            <a:ext cx="8672096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450" b="1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전체 연구 파이프라인 — 4단계 추진 구조</a:t>
            </a:r>
            <a:endParaRPr lang="en-US" sz="3450" dirty="0"/>
          </a:p>
        </p:txBody>
      </p:sp>
      <p:sp>
        <p:nvSpPr>
          <p:cNvPr id="5" name="Text 3"/>
          <p:cNvSpPr/>
          <p:nvPr/>
        </p:nvSpPr>
        <p:spPr>
          <a:xfrm>
            <a:off x="13796963" y="1104900"/>
            <a:ext cx="4185761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Stage 01 수집 → Stage 04 예측 · 검증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685800" y="1847850"/>
            <a:ext cx="28575" cy="1238548"/>
          </a:xfrm>
          <a:prstGeom prst="rect">
            <a:avLst/>
          </a:prstGeom>
          <a:solidFill>
            <a:srgbClr val="B79A6B"/>
          </a:solidFill>
          <a:ln/>
        </p:spPr>
      </p:sp>
      <p:sp>
        <p:nvSpPr>
          <p:cNvPr id="7" name="Text 5"/>
          <p:cNvSpPr/>
          <p:nvPr/>
        </p:nvSpPr>
        <p:spPr>
          <a:xfrm>
            <a:off x="923925" y="1924050"/>
            <a:ext cx="1938337" cy="428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STAGE 01</a:t>
            </a:r>
            <a:endParaRPr lang="en-US" sz="2550" dirty="0"/>
          </a:p>
        </p:txBody>
      </p:sp>
      <p:sp>
        <p:nvSpPr>
          <p:cNvPr id="8" name="Text 6"/>
          <p:cNvSpPr/>
          <p:nvPr/>
        </p:nvSpPr>
        <p:spPr>
          <a:xfrm>
            <a:off x="923925" y="2352675"/>
            <a:ext cx="1938337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수집 · 정제</a:t>
            </a:r>
            <a:endParaRPr lang="en-US" sz="1950" dirty="0"/>
          </a:p>
        </p:txBody>
      </p:sp>
      <p:sp>
        <p:nvSpPr>
          <p:cNvPr id="9" name="Shape 7"/>
          <p:cNvSpPr/>
          <p:nvPr/>
        </p:nvSpPr>
        <p:spPr>
          <a:xfrm>
            <a:off x="2914650" y="1847850"/>
            <a:ext cx="7267575" cy="1238548"/>
          </a:xfrm>
          <a:prstGeom prst="rect">
            <a:avLst/>
          </a:prstGeom>
          <a:ln w="9525">
            <a:solidFill>
              <a:srgbClr val="E5DDC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133725" y="1990725"/>
            <a:ext cx="7047452" cy="99089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8088"/>
              </a:lnSpc>
              <a:buNone/>
            </a:pPr>
            <a:r>
              <a:rPr lang="en-US" sz="1725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학술 DB 9종 </a:t>
            </a:r>
            <a:pPr algn="l" indent="0" marL="0">
              <a:lnSpc>
                <a:spcPct val="98088"/>
              </a:lnSpc>
              <a:buNone/>
            </a:pPr>
            <a:r>
              <a:rPr lang="en-US" sz="1725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PubMed · Embase · PsycINFO · CINAHL · Web of Science · Scopus · Cochrane · IEEE/ACM · KCI</a:t>
            </a:r>
            <a:endParaRPr lang="en-US" sz="1725" dirty="0"/>
          </a:p>
        </p:txBody>
      </p:sp>
      <p:sp>
        <p:nvSpPr>
          <p:cNvPr id="11" name="Shape 9"/>
          <p:cNvSpPr/>
          <p:nvPr/>
        </p:nvSpPr>
        <p:spPr>
          <a:xfrm>
            <a:off x="10334625" y="1847850"/>
            <a:ext cx="7267575" cy="1238548"/>
          </a:xfrm>
          <a:prstGeom prst="rect">
            <a:avLst/>
          </a:prstGeom>
          <a:ln w="9525">
            <a:solidFill>
              <a:srgbClr val="E5DDC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553700" y="1990725"/>
            <a:ext cx="7047452" cy="99089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8088"/>
              </a:lnSpc>
              <a:buNone/>
            </a:pPr>
            <a:r>
              <a:rPr lang="en-US" sz="1725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뉴스 · 산업 코퍼스 </a:t>
            </a:r>
            <a:pPr algn="l" indent="0" marL="0">
              <a:lnSpc>
                <a:spcPct val="98088"/>
              </a:lnSpc>
              <a:buNone/>
            </a:pPr>
            <a:r>
              <a:rPr lang="en-US" sz="1725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BIGKinds · 포털 뉴스 · 기업 보도자료 · 산업 리포트</a:t>
            </a:r>
            <a:endParaRPr lang="en-US" sz="1725" dirty="0"/>
          </a:p>
        </p:txBody>
      </p:sp>
      <p:sp>
        <p:nvSpPr>
          <p:cNvPr id="13" name="Shape 11"/>
          <p:cNvSpPr/>
          <p:nvPr/>
        </p:nvSpPr>
        <p:spPr>
          <a:xfrm>
            <a:off x="2914650" y="3181648"/>
            <a:ext cx="14687550" cy="619125"/>
          </a:xfrm>
          <a:prstGeom prst="rect">
            <a:avLst/>
          </a:prstGeom>
          <a:solidFill>
            <a:srgbClr val="FBF8F2"/>
          </a:solidFill>
          <a:ln w="9525">
            <a:solidFill>
              <a:srgbClr val="E5DDC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133725" y="3324523"/>
            <a:ext cx="3403878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검색식 실행 · PRISMA 흐름 기록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6494859" y="3324523"/>
            <a:ext cx="166092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C9BFA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/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6851452" y="3324523"/>
            <a:ext cx="2490862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중복 제거 · 레코드 병합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9382571" y="3324523"/>
            <a:ext cx="166092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C9BFA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/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9739164" y="3324523"/>
            <a:ext cx="3731463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메타데이터 정규화 (DOI·연도·설계)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685800" y="3915073"/>
            <a:ext cx="28575" cy="1095375"/>
          </a:xfrm>
          <a:prstGeom prst="rect">
            <a:avLst/>
          </a:prstGeom>
          <a:solidFill>
            <a:srgbClr val="B79A6B"/>
          </a:solidFill>
          <a:ln/>
        </p:spPr>
      </p:sp>
      <p:sp>
        <p:nvSpPr>
          <p:cNvPr id="20" name="Text 18"/>
          <p:cNvSpPr/>
          <p:nvPr/>
        </p:nvSpPr>
        <p:spPr>
          <a:xfrm>
            <a:off x="923925" y="3991273"/>
            <a:ext cx="1938337" cy="428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STAGE 02</a:t>
            </a:r>
            <a:endParaRPr lang="en-US" sz="2550" dirty="0"/>
          </a:p>
        </p:txBody>
      </p:sp>
      <p:sp>
        <p:nvSpPr>
          <p:cNvPr id="21" name="Text 19"/>
          <p:cNvSpPr/>
          <p:nvPr/>
        </p:nvSpPr>
        <p:spPr>
          <a:xfrm>
            <a:off x="923925" y="4419898"/>
            <a:ext cx="1938337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적합성 선별</a:t>
            </a:r>
            <a:endParaRPr lang="en-US" sz="1950" dirty="0"/>
          </a:p>
        </p:txBody>
      </p:sp>
      <p:sp>
        <p:nvSpPr>
          <p:cNvPr id="22" name="Shape 20"/>
          <p:cNvSpPr/>
          <p:nvPr/>
        </p:nvSpPr>
        <p:spPr>
          <a:xfrm>
            <a:off x="2914650" y="3915073"/>
            <a:ext cx="14687550" cy="1095375"/>
          </a:xfrm>
          <a:prstGeom prst="rect">
            <a:avLst/>
          </a:prstGeom>
          <a:ln w="9525">
            <a:solidFill>
              <a:srgbClr val="E5DDC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133725" y="4076998"/>
            <a:ext cx="1567434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LLM + 전문가 이중 라벨</a:t>
            </a:r>
            <a:endParaRPr lang="en-US" sz="1875" dirty="0"/>
          </a:p>
        </p:txBody>
      </p:sp>
      <p:sp>
        <p:nvSpPr>
          <p:cNvPr id="24" name="Text 22"/>
          <p:cNvSpPr/>
          <p:nvPr/>
        </p:nvSpPr>
        <p:spPr>
          <a:xfrm>
            <a:off x="3133725" y="4515148"/>
            <a:ext cx="2665869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다중 모델 제목·초록 분류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5862042" y="4515148"/>
            <a:ext cx="166092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C9BFA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/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6256734" y="4515148"/>
            <a:ext cx="3020303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전문가 표본 검증 (κ ≥ 0.75)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9307264" y="4515148"/>
            <a:ext cx="166092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C9BFA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/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9701957" y="4515148"/>
            <a:ext cx="3333810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전문(full-text) 검토 · 대상 확정</a:t>
            </a:r>
            <a:endParaRPr lang="en-US" sz="1800" dirty="0"/>
          </a:p>
        </p:txBody>
      </p:sp>
      <p:sp>
        <p:nvSpPr>
          <p:cNvPr id="29" name="Shape 27"/>
          <p:cNvSpPr/>
          <p:nvPr/>
        </p:nvSpPr>
        <p:spPr>
          <a:xfrm>
            <a:off x="685800" y="5124748"/>
            <a:ext cx="28575" cy="2238375"/>
          </a:xfrm>
          <a:prstGeom prst="rect">
            <a:avLst/>
          </a:prstGeom>
          <a:solidFill>
            <a:srgbClr val="B79A6B"/>
          </a:solidFill>
          <a:ln/>
        </p:spPr>
      </p:sp>
      <p:sp>
        <p:nvSpPr>
          <p:cNvPr id="30" name="Text 28"/>
          <p:cNvSpPr/>
          <p:nvPr/>
        </p:nvSpPr>
        <p:spPr>
          <a:xfrm>
            <a:off x="923925" y="5200948"/>
            <a:ext cx="1938337" cy="428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STAGE 03</a:t>
            </a:r>
            <a:endParaRPr lang="en-US" sz="2550" dirty="0"/>
          </a:p>
        </p:txBody>
      </p:sp>
      <p:sp>
        <p:nvSpPr>
          <p:cNvPr id="31" name="Text 29"/>
          <p:cNvSpPr/>
          <p:nvPr/>
        </p:nvSpPr>
        <p:spPr>
          <a:xfrm>
            <a:off x="923925" y="5629573"/>
            <a:ext cx="1938337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지식그래프</a:t>
            </a:r>
            <a:endParaRPr lang="en-US" sz="1950" dirty="0"/>
          </a:p>
        </p:txBody>
      </p:sp>
      <p:sp>
        <p:nvSpPr>
          <p:cNvPr id="32" name="Shape 30"/>
          <p:cNvSpPr/>
          <p:nvPr/>
        </p:nvSpPr>
        <p:spPr>
          <a:xfrm>
            <a:off x="2914650" y="5124748"/>
            <a:ext cx="14687550" cy="1095375"/>
          </a:xfrm>
          <a:prstGeom prst="rect">
            <a:avLst/>
          </a:prstGeom>
          <a:ln w="9525">
            <a:solidFill>
              <a:srgbClr val="E5DDCE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133725" y="5286673"/>
            <a:ext cx="1567434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인과관계 추출 — GraphRAG 계열</a:t>
            </a:r>
            <a:endParaRPr lang="en-US" sz="1875" dirty="0"/>
          </a:p>
        </p:txBody>
      </p:sp>
      <p:sp>
        <p:nvSpPr>
          <p:cNvPr id="34" name="Text 32"/>
          <p:cNvSpPr/>
          <p:nvPr/>
        </p:nvSpPr>
        <p:spPr>
          <a:xfrm>
            <a:off x="3133725" y="5724823"/>
            <a:ext cx="2722185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문단 청킹 · 근거문장 고정</a:t>
            </a:r>
            <a:endParaRPr lang="en-US" sz="1800" dirty="0"/>
          </a:p>
        </p:txBody>
      </p:sp>
      <p:sp>
        <p:nvSpPr>
          <p:cNvPr id="35" name="Text 33"/>
          <p:cNvSpPr/>
          <p:nvPr/>
        </p:nvSpPr>
        <p:spPr>
          <a:xfrm>
            <a:off x="5913239" y="5724823"/>
            <a:ext cx="166092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C9BFA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/</a:t>
            </a:r>
            <a:endParaRPr lang="en-US" sz="1800" dirty="0"/>
          </a:p>
        </p:txBody>
      </p:sp>
      <p:sp>
        <p:nvSpPr>
          <p:cNvPr id="36" name="Text 34"/>
          <p:cNvSpPr/>
          <p:nvPr/>
        </p:nvSpPr>
        <p:spPr>
          <a:xfrm>
            <a:off x="6307931" y="5724823"/>
            <a:ext cx="2956292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개입–관계–결과 트리플 추출</a:t>
            </a:r>
            <a:endParaRPr lang="en-US" sz="1800" dirty="0"/>
          </a:p>
        </p:txBody>
      </p:sp>
      <p:sp>
        <p:nvSpPr>
          <p:cNvPr id="37" name="Text 35"/>
          <p:cNvSpPr/>
          <p:nvPr/>
        </p:nvSpPr>
        <p:spPr>
          <a:xfrm>
            <a:off x="9300270" y="5724823"/>
            <a:ext cx="166092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C9BFA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/</a:t>
            </a:r>
            <a:endParaRPr lang="en-US" sz="1800" dirty="0"/>
          </a:p>
        </p:txBody>
      </p:sp>
      <p:sp>
        <p:nvSpPr>
          <p:cNvPr id="38" name="Text 36"/>
          <p:cNvSpPr/>
          <p:nvPr/>
        </p:nvSpPr>
        <p:spPr>
          <a:xfrm>
            <a:off x="9694962" y="5724823"/>
            <a:ext cx="2953509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온톨로지 매핑 · 엔티티 해소</a:t>
            </a:r>
            <a:endParaRPr lang="en-US" sz="1800" dirty="0"/>
          </a:p>
        </p:txBody>
      </p:sp>
      <p:sp>
        <p:nvSpPr>
          <p:cNvPr id="39" name="Shape 37"/>
          <p:cNvSpPr/>
          <p:nvPr/>
        </p:nvSpPr>
        <p:spPr>
          <a:xfrm>
            <a:off x="2914650" y="6296323"/>
            <a:ext cx="14687550" cy="1066800"/>
          </a:xfrm>
          <a:prstGeom prst="rect">
            <a:avLst/>
          </a:prstGeom>
          <a:solidFill>
            <a:srgbClr val="0E1A22"/>
          </a:solidFill>
          <a:ln/>
        </p:spPr>
      </p:sp>
      <p:sp>
        <p:nvSpPr>
          <p:cNvPr id="40" name="Text 38"/>
          <p:cNvSpPr/>
          <p:nvPr/>
        </p:nvSpPr>
        <p:spPr>
          <a:xfrm>
            <a:off x="3105150" y="6677323"/>
            <a:ext cx="1546741" cy="342900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spc="264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CAUSAL KG</a:t>
            </a:r>
            <a:endParaRPr lang="en-US" sz="1650" dirty="0"/>
          </a:p>
        </p:txBody>
      </p:sp>
      <p:sp>
        <p:nvSpPr>
          <p:cNvPr id="41" name="Shape 39"/>
          <p:cNvSpPr/>
          <p:nvPr/>
        </p:nvSpPr>
        <p:spPr>
          <a:xfrm>
            <a:off x="4682728" y="6410623"/>
            <a:ext cx="3836491" cy="838200"/>
          </a:xfrm>
          <a:prstGeom prst="rect">
            <a:avLst/>
          </a:prstGeom>
          <a:ln w="9525">
            <a:solidFill>
              <a:srgbClr val="3C4C56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825603" y="6496348"/>
            <a:ext cx="3665836" cy="704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F6F3E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개입 Intervention </a:t>
            </a:r>
            <a:pPr algn="l" indent="0" marL="0">
              <a:buNone/>
            </a:pPr>
            <a:r>
              <a:rPr lang="en-US" sz="1650" dirty="0">
                <a:solidFill>
                  <a:srgbClr val="9FADB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돌봄로봇 · 대화형 AI · 모니터링</a:t>
            </a:r>
            <a:endParaRPr lang="en-US" sz="1800" dirty="0"/>
          </a:p>
        </p:txBody>
      </p:sp>
      <p:sp>
        <p:nvSpPr>
          <p:cNvPr id="43" name="Text 41"/>
          <p:cNvSpPr/>
          <p:nvPr/>
        </p:nvSpPr>
        <p:spPr>
          <a:xfrm>
            <a:off x="8690670" y="6639223"/>
            <a:ext cx="342900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→</a:t>
            </a:r>
            <a:endParaRPr lang="en-US" sz="2100" dirty="0"/>
          </a:p>
        </p:txBody>
      </p:sp>
      <p:sp>
        <p:nvSpPr>
          <p:cNvPr id="44" name="Shape 42"/>
          <p:cNvSpPr/>
          <p:nvPr/>
        </p:nvSpPr>
        <p:spPr>
          <a:xfrm>
            <a:off x="9128820" y="6410623"/>
            <a:ext cx="3836640" cy="838200"/>
          </a:xfrm>
          <a:prstGeom prst="rect">
            <a:avLst/>
          </a:prstGeom>
          <a:ln w="9525">
            <a:solidFill>
              <a:srgbClr val="3C4C56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9271695" y="6496348"/>
            <a:ext cx="3665989" cy="704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F6F3E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매개 Mediator </a:t>
            </a:r>
            <a:pPr algn="l" indent="0" marL="0">
              <a:buNone/>
            </a:pPr>
            <a:r>
              <a:rPr lang="en-US" sz="1650" dirty="0">
                <a:solidFill>
                  <a:srgbClr val="9FADB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외로움 · 우울 · 신체활동 · 사회접촉</a:t>
            </a:r>
            <a:endParaRPr lang="en-US" sz="1800" dirty="0"/>
          </a:p>
        </p:txBody>
      </p:sp>
      <p:sp>
        <p:nvSpPr>
          <p:cNvPr id="46" name="Text 44"/>
          <p:cNvSpPr/>
          <p:nvPr/>
        </p:nvSpPr>
        <p:spPr>
          <a:xfrm>
            <a:off x="13136910" y="6639223"/>
            <a:ext cx="342900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→</a:t>
            </a:r>
            <a:endParaRPr lang="en-US" sz="2100" dirty="0"/>
          </a:p>
        </p:txBody>
      </p:sp>
      <p:sp>
        <p:nvSpPr>
          <p:cNvPr id="47" name="Shape 45"/>
          <p:cNvSpPr/>
          <p:nvPr/>
        </p:nvSpPr>
        <p:spPr>
          <a:xfrm>
            <a:off x="13575060" y="6410623"/>
            <a:ext cx="3836640" cy="838200"/>
          </a:xfrm>
          <a:prstGeom prst="rect">
            <a:avLst/>
          </a:prstGeom>
          <a:ln w="9525">
            <a:solidFill>
              <a:srgbClr val="3C4C56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13717935" y="6496348"/>
            <a:ext cx="3665989" cy="704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F6F3E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결과지표 Outcome </a:t>
            </a:r>
            <a:pPr algn="l" indent="0" marL="0">
              <a:buNone/>
            </a:pPr>
            <a:r>
              <a:rPr lang="en-US" sz="1650" dirty="0">
                <a:solidFill>
                  <a:srgbClr val="9FADB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정서 · 인지 · 신체 · 사회 · 삶의 만족도</a:t>
            </a:r>
            <a:endParaRPr lang="en-US" sz="1800" dirty="0"/>
          </a:p>
        </p:txBody>
      </p:sp>
      <p:sp>
        <p:nvSpPr>
          <p:cNvPr id="49" name="Shape 47"/>
          <p:cNvSpPr/>
          <p:nvPr/>
        </p:nvSpPr>
        <p:spPr>
          <a:xfrm>
            <a:off x="685800" y="7477423"/>
            <a:ext cx="28575" cy="1276648"/>
          </a:xfrm>
          <a:prstGeom prst="rect">
            <a:avLst/>
          </a:prstGeom>
          <a:solidFill>
            <a:srgbClr val="B79A6B"/>
          </a:solidFill>
          <a:ln/>
        </p:spPr>
      </p:sp>
      <p:sp>
        <p:nvSpPr>
          <p:cNvPr id="50" name="Text 48"/>
          <p:cNvSpPr/>
          <p:nvPr/>
        </p:nvSpPr>
        <p:spPr>
          <a:xfrm>
            <a:off x="923925" y="7553623"/>
            <a:ext cx="1938337" cy="428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STAGE 04</a:t>
            </a:r>
            <a:endParaRPr lang="en-US" sz="2550" dirty="0"/>
          </a:p>
        </p:txBody>
      </p:sp>
      <p:sp>
        <p:nvSpPr>
          <p:cNvPr id="51" name="Text 49"/>
          <p:cNvSpPr/>
          <p:nvPr/>
        </p:nvSpPr>
        <p:spPr>
          <a:xfrm>
            <a:off x="923925" y="7982248"/>
            <a:ext cx="1938337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예측 · 검증</a:t>
            </a:r>
            <a:endParaRPr lang="en-US" sz="1950" dirty="0"/>
          </a:p>
        </p:txBody>
      </p:sp>
      <p:sp>
        <p:nvSpPr>
          <p:cNvPr id="52" name="Shape 50"/>
          <p:cNvSpPr/>
          <p:nvPr/>
        </p:nvSpPr>
        <p:spPr>
          <a:xfrm>
            <a:off x="2914650" y="7477423"/>
            <a:ext cx="4794200" cy="1276648"/>
          </a:xfrm>
          <a:prstGeom prst="rect">
            <a:avLst/>
          </a:prstGeom>
          <a:ln w="9525">
            <a:solidFill>
              <a:srgbClr val="E5DDCE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3133725" y="7639348"/>
            <a:ext cx="4499876" cy="99089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9688"/>
              </a:lnSpc>
              <a:buNone/>
            </a:pPr>
            <a:r>
              <a:rPr lang="en-US" sz="1875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허브 · 경로 분석 </a:t>
            </a:r>
            <a:pPr algn="l" indent="0" marL="0">
              <a:lnSpc>
                <a:spcPct val="99688"/>
              </a:lnSpc>
              <a:buNone/>
            </a:pPr>
            <a:r>
              <a:rPr lang="en-US" sz="165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중심성 · 커뮤니티 탐지(Leiden) 랜덤효과 메타분석 · 메타회귀</a:t>
            </a:r>
            <a:endParaRPr lang="en-US" sz="1650" dirty="0"/>
          </a:p>
        </p:txBody>
      </p:sp>
      <p:sp>
        <p:nvSpPr>
          <p:cNvPr id="54" name="Shape 52"/>
          <p:cNvSpPr/>
          <p:nvPr/>
        </p:nvSpPr>
        <p:spPr>
          <a:xfrm>
            <a:off x="7861250" y="7477423"/>
            <a:ext cx="4794200" cy="1276648"/>
          </a:xfrm>
          <a:prstGeom prst="rect">
            <a:avLst/>
          </a:prstGeom>
          <a:ln w="9525">
            <a:solidFill>
              <a:srgbClr val="E5DDCE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8080325" y="7639348"/>
            <a:ext cx="4499876" cy="99089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9688"/>
              </a:lnSpc>
              <a:buNone/>
            </a:pPr>
            <a:r>
              <a:rPr lang="en-US" sz="1875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GATED 링크예측 </a:t>
            </a:r>
            <a:pPr algn="l" indent="0" marL="0">
              <a:lnSpc>
                <a:spcPct val="99688"/>
              </a:lnSpc>
              <a:buNone/>
            </a:pPr>
            <a:r>
              <a:rPr lang="en-US" sz="165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GAT + Transformer 인코더-디코더 시간분할 검증 · 보고되지 않은 인과관계 도출</a:t>
            </a:r>
            <a:endParaRPr lang="en-US" sz="1650" dirty="0"/>
          </a:p>
        </p:txBody>
      </p:sp>
      <p:sp>
        <p:nvSpPr>
          <p:cNvPr id="56" name="Shape 54"/>
          <p:cNvSpPr/>
          <p:nvPr/>
        </p:nvSpPr>
        <p:spPr>
          <a:xfrm>
            <a:off x="12807851" y="7477423"/>
            <a:ext cx="4794349" cy="1276648"/>
          </a:xfrm>
          <a:prstGeom prst="rect">
            <a:avLst/>
          </a:prstGeom>
          <a:ln w="9525">
            <a:solidFill>
              <a:srgbClr val="E5DDCE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13026926" y="7639348"/>
            <a:ext cx="4500030" cy="99089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9688"/>
              </a:lnSpc>
              <a:buNone/>
            </a:pPr>
            <a:r>
              <a:rPr lang="en-US" sz="1875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주장–검증 대조 </a:t>
            </a:r>
            <a:pPr algn="l" indent="0" marL="0">
              <a:lnSpc>
                <a:spcPct val="99688"/>
              </a:lnSpc>
              <a:buNone/>
            </a:pPr>
            <a:r>
              <a:rPr lang="en-US" sz="1650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뉴스 주장 강도 vs 문헌 근거 강도 주장과 검증의 간극 지수 산출</a:t>
            </a:r>
            <a:endParaRPr lang="en-US" sz="1650" dirty="0"/>
          </a:p>
        </p:txBody>
      </p:sp>
      <p:sp>
        <p:nvSpPr>
          <p:cNvPr id="58" name="Shape 56"/>
          <p:cNvSpPr/>
          <p:nvPr/>
        </p:nvSpPr>
        <p:spPr>
          <a:xfrm>
            <a:off x="2914650" y="8887420"/>
            <a:ext cx="14687550" cy="609600"/>
          </a:xfrm>
          <a:prstGeom prst="rect">
            <a:avLst/>
          </a:prstGeom>
          <a:solidFill>
            <a:srgbClr val="FBF8F2"/>
          </a:solidFill>
          <a:ln w="9525">
            <a:solidFill>
              <a:srgbClr val="E5DDCE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2951512" y="9030295"/>
            <a:ext cx="14613827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725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전문가 검증 — 사람이 최종 판단 </a:t>
            </a:r>
            <a:pPr algn="ctr" indent="0" marL="0">
              <a:buNone/>
            </a:pPr>
            <a:r>
              <a:rPr lang="en-US" sz="1725" dirty="0">
                <a:solidFill>
                  <a:srgbClr val="3E4B56"/>
                </a:solidFill>
                <a:highlight>
                  <a:srgbClr val="FBF8F2"/>
                </a:highlight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— 타당성 · 신규성 · 실증가능성 3인 평가 · 근거 없는 관계는 폐기</a:t>
            </a:r>
            <a:endParaRPr lang="en-US" sz="1725" dirty="0"/>
          </a:p>
        </p:txBody>
      </p:sp>
      <p:sp>
        <p:nvSpPr>
          <p:cNvPr id="60" name="Text 58"/>
          <p:cNvSpPr/>
          <p:nvPr/>
        </p:nvSpPr>
        <p:spPr>
          <a:xfrm>
            <a:off x="685800" y="9782175"/>
            <a:ext cx="7152203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90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SilverCare Project Briefing | ㈜미들턴 × 차의과학대학교 AIForA Lab</a:t>
            </a:r>
            <a:endParaRPr lang="en-US" sz="1500" dirty="0"/>
          </a:p>
        </p:txBody>
      </p:sp>
      <p:sp>
        <p:nvSpPr>
          <p:cNvPr id="61" name="Text 59"/>
          <p:cNvSpPr/>
          <p:nvPr/>
        </p:nvSpPr>
        <p:spPr>
          <a:xfrm>
            <a:off x="16917591" y="9782175"/>
            <a:ext cx="760809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90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07 / 18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3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876300"/>
            <a:ext cx="548878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2353"/>
              </a:lnSpc>
              <a:buNone/>
            </a:pPr>
            <a:r>
              <a:rPr lang="en-US" sz="420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05</a:t>
            </a:r>
            <a:endParaRPr lang="en-US" sz="4200" dirty="0"/>
          </a:p>
        </p:txBody>
      </p:sp>
      <p:sp>
        <p:nvSpPr>
          <p:cNvPr id="3" name="Text 1"/>
          <p:cNvSpPr/>
          <p:nvPr/>
        </p:nvSpPr>
        <p:spPr>
          <a:xfrm>
            <a:off x="1615678" y="723900"/>
            <a:ext cx="11934200" cy="771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4050" b="1" spc="-81" kern="0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연구 전략 — 3단계: 인과 지식그래프 &amp; 경로 분석</a:t>
            </a:r>
            <a:endParaRPr lang="en-US" sz="4050" dirty="0"/>
          </a:p>
        </p:txBody>
      </p:sp>
      <p:sp>
        <p:nvSpPr>
          <p:cNvPr id="4" name="Text 2"/>
          <p:cNvSpPr/>
          <p:nvPr/>
        </p:nvSpPr>
        <p:spPr>
          <a:xfrm>
            <a:off x="914400" y="1628775"/>
            <a:ext cx="18105120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63707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Intervention → Mediator → Outcome 지식그래프 및 2대 경로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914400" y="2333625"/>
            <a:ext cx="16459200" cy="9525"/>
          </a:xfrm>
          <a:prstGeom prst="rect">
            <a:avLst/>
          </a:prstGeom>
          <a:solidFill>
            <a:srgbClr val="DED6C7"/>
          </a:solidFill>
          <a:ln/>
        </p:spPr>
      </p:sp>
      <p:sp>
        <p:nvSpPr>
          <p:cNvPr id="6" name="Shape 4"/>
          <p:cNvSpPr/>
          <p:nvPr/>
        </p:nvSpPr>
        <p:spPr>
          <a:xfrm>
            <a:off x="914400" y="2724150"/>
            <a:ext cx="5308550" cy="3262313"/>
          </a:xfrm>
          <a:prstGeom prst="rect">
            <a:avLst/>
          </a:prstGeom>
          <a:solidFill>
            <a:srgbClr val="FFFFFF"/>
          </a:solidFill>
          <a:ln w="9525">
            <a:solidFill>
              <a:srgbClr val="E5DDC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247775" y="3095625"/>
            <a:ext cx="5105980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2609"/>
              </a:lnSpc>
              <a:buNone/>
            </a:pPr>
            <a:r>
              <a:rPr lang="en-US" sz="285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01</a:t>
            </a:r>
            <a:endParaRPr lang="en-US" sz="2850" dirty="0"/>
          </a:p>
        </p:txBody>
      </p:sp>
      <p:sp>
        <p:nvSpPr>
          <p:cNvPr id="8" name="Text 6"/>
          <p:cNvSpPr/>
          <p:nvPr/>
        </p:nvSpPr>
        <p:spPr>
          <a:xfrm>
            <a:off x="1247775" y="3648075"/>
            <a:ext cx="5105980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트리플 구조화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247775" y="4276725"/>
            <a:ext cx="5105980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167"/>
              </a:lnSpc>
              <a:buNone/>
            </a:pPr>
            <a:r>
              <a:rPr lang="en-US" sz="1875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개입기술 → 매개요인 → 건강지표</a:t>
            </a:r>
            <a:endParaRPr lang="en-US" sz="1875" dirty="0"/>
          </a:p>
        </p:txBody>
      </p:sp>
      <p:sp>
        <p:nvSpPr>
          <p:cNvPr id="10" name="Text 8"/>
          <p:cNvSpPr/>
          <p:nvPr/>
        </p:nvSpPr>
        <p:spPr>
          <a:xfrm>
            <a:off x="1247775" y="4767263"/>
            <a:ext cx="5105980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167"/>
              </a:lnSpc>
              <a:buNone/>
            </a:pPr>
            <a:r>
              <a:rPr lang="en-US" sz="1875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인과 노드 &amp; 방향성 엣지 도출</a:t>
            </a:r>
            <a:endParaRPr lang="en-US" sz="1875" dirty="0"/>
          </a:p>
        </p:txBody>
      </p:sp>
      <p:sp>
        <p:nvSpPr>
          <p:cNvPr id="11" name="Text 9"/>
          <p:cNvSpPr/>
          <p:nvPr/>
        </p:nvSpPr>
        <p:spPr>
          <a:xfrm>
            <a:off x="1247775" y="5257800"/>
            <a:ext cx="5105980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167"/>
              </a:lnSpc>
              <a:buNone/>
            </a:pPr>
            <a:r>
              <a:rPr lang="en-US" sz="1875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GraphRAG 문단 청킹</a:t>
            </a:r>
            <a:endParaRPr lang="en-US" sz="1875" dirty="0"/>
          </a:p>
        </p:txBody>
      </p:sp>
      <p:sp>
        <p:nvSpPr>
          <p:cNvPr id="12" name="Shape 10"/>
          <p:cNvSpPr/>
          <p:nvPr/>
        </p:nvSpPr>
        <p:spPr>
          <a:xfrm>
            <a:off x="6489650" y="2724150"/>
            <a:ext cx="5308550" cy="3262313"/>
          </a:xfrm>
          <a:prstGeom prst="rect">
            <a:avLst/>
          </a:prstGeom>
          <a:solidFill>
            <a:srgbClr val="FFFFFF"/>
          </a:solidFill>
          <a:ln w="9525">
            <a:solidFill>
              <a:srgbClr val="E5DDC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823025" y="3095625"/>
            <a:ext cx="5105980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2609"/>
              </a:lnSpc>
              <a:buNone/>
            </a:pPr>
            <a:r>
              <a:rPr lang="en-US" sz="285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02</a:t>
            </a:r>
            <a:endParaRPr lang="en-US" sz="2850" dirty="0"/>
          </a:p>
        </p:txBody>
      </p:sp>
      <p:sp>
        <p:nvSpPr>
          <p:cNvPr id="14" name="Text 12"/>
          <p:cNvSpPr/>
          <p:nvPr/>
        </p:nvSpPr>
        <p:spPr>
          <a:xfrm>
            <a:off x="6823025" y="3648075"/>
            <a:ext cx="5105980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보조 vs 대체 분류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6823025" y="4276725"/>
            <a:ext cx="5105980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167"/>
              </a:lnSpc>
              <a:buNone/>
            </a:pPr>
            <a:r>
              <a:rPr lang="en-US" sz="1875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보조(Complement) 시너지 경로</a:t>
            </a:r>
            <a:endParaRPr lang="en-US" sz="1875" dirty="0"/>
          </a:p>
        </p:txBody>
      </p:sp>
      <p:sp>
        <p:nvSpPr>
          <p:cNvPr id="16" name="Text 14"/>
          <p:cNvSpPr/>
          <p:nvPr/>
        </p:nvSpPr>
        <p:spPr>
          <a:xfrm>
            <a:off x="6823025" y="4767263"/>
            <a:ext cx="5105980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167"/>
              </a:lnSpc>
              <a:buNone/>
            </a:pPr>
            <a:r>
              <a:rPr lang="en-US" sz="1875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대체(Substitute) 부작용 경로</a:t>
            </a:r>
            <a:endParaRPr lang="en-US" sz="1875" dirty="0"/>
          </a:p>
        </p:txBody>
      </p:sp>
      <p:sp>
        <p:nvSpPr>
          <p:cNvPr id="17" name="Text 15"/>
          <p:cNvSpPr/>
          <p:nvPr/>
        </p:nvSpPr>
        <p:spPr>
          <a:xfrm>
            <a:off x="6823025" y="5257800"/>
            <a:ext cx="5105980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167"/>
              </a:lnSpc>
              <a:buNone/>
            </a:pPr>
            <a:r>
              <a:rPr lang="en-US" sz="1875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매개 요인이 어느 방향으로 작용하는지 분류</a:t>
            </a:r>
            <a:endParaRPr lang="en-US" sz="1875" dirty="0"/>
          </a:p>
        </p:txBody>
      </p:sp>
      <p:sp>
        <p:nvSpPr>
          <p:cNvPr id="18" name="Shape 16"/>
          <p:cNvSpPr/>
          <p:nvPr/>
        </p:nvSpPr>
        <p:spPr>
          <a:xfrm>
            <a:off x="12064901" y="2724150"/>
            <a:ext cx="5308550" cy="3262313"/>
          </a:xfrm>
          <a:prstGeom prst="rect">
            <a:avLst/>
          </a:prstGeom>
          <a:solidFill>
            <a:srgbClr val="FFFFFF"/>
          </a:solidFill>
          <a:ln w="9525">
            <a:solidFill>
              <a:srgbClr val="E5DDC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2398276" y="3095625"/>
            <a:ext cx="5105980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2609"/>
              </a:lnSpc>
              <a:buNone/>
            </a:pPr>
            <a:r>
              <a:rPr lang="en-US" sz="2850" dirty="0">
                <a:solidFill>
                  <a:srgbClr val="B79A6B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03</a:t>
            </a:r>
            <a:endParaRPr lang="en-US" sz="2850" dirty="0"/>
          </a:p>
        </p:txBody>
      </p:sp>
      <p:sp>
        <p:nvSpPr>
          <p:cNvPr id="20" name="Text 18"/>
          <p:cNvSpPr/>
          <p:nvPr/>
        </p:nvSpPr>
        <p:spPr>
          <a:xfrm>
            <a:off x="12398276" y="3648075"/>
            <a:ext cx="5105980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매개 허브 식별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12398276" y="4276725"/>
            <a:ext cx="5105980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167"/>
              </a:lnSpc>
              <a:buNone/>
            </a:pPr>
            <a:r>
              <a:rPr lang="en-US" sz="1875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네트워크 중심성 분석 (Leiden)</a:t>
            </a:r>
            <a:endParaRPr lang="en-US" sz="1875" dirty="0"/>
          </a:p>
        </p:txBody>
      </p:sp>
      <p:sp>
        <p:nvSpPr>
          <p:cNvPr id="22" name="Text 20"/>
          <p:cNvSpPr/>
          <p:nvPr/>
        </p:nvSpPr>
        <p:spPr>
          <a:xfrm>
            <a:off x="12398276" y="4767263"/>
            <a:ext cx="5105980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167"/>
              </a:lnSpc>
              <a:buNone/>
            </a:pPr>
            <a:r>
              <a:rPr lang="en-US" sz="1875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핵심 매개 Hub 식별</a:t>
            </a:r>
            <a:endParaRPr lang="en-US" sz="1875" dirty="0"/>
          </a:p>
        </p:txBody>
      </p:sp>
      <p:sp>
        <p:nvSpPr>
          <p:cNvPr id="23" name="Text 21"/>
          <p:cNvSpPr/>
          <p:nvPr/>
        </p:nvSpPr>
        <p:spPr>
          <a:xfrm>
            <a:off x="12398276" y="5257800"/>
            <a:ext cx="5105980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167"/>
              </a:lnSpc>
              <a:buNone/>
            </a:pPr>
            <a:r>
              <a:rPr lang="en-US" sz="1875" dirty="0">
                <a:solidFill>
                  <a:srgbClr val="3E4B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메타분석 효과크기 통합</a:t>
            </a:r>
            <a:endParaRPr lang="en-US" sz="1875" dirty="0"/>
          </a:p>
        </p:txBody>
      </p:sp>
      <p:sp>
        <p:nvSpPr>
          <p:cNvPr id="24" name="Shape 22"/>
          <p:cNvSpPr/>
          <p:nvPr/>
        </p:nvSpPr>
        <p:spPr>
          <a:xfrm>
            <a:off x="914400" y="6329363"/>
            <a:ext cx="16459200" cy="1874341"/>
          </a:xfrm>
          <a:prstGeom prst="rect">
            <a:avLst/>
          </a:prstGeom>
          <a:solidFill>
            <a:srgbClr val="0E1A22"/>
          </a:solidFill>
          <a:ln/>
        </p:spPr>
      </p:sp>
      <p:sp>
        <p:nvSpPr>
          <p:cNvPr id="25" name="Text 23"/>
          <p:cNvSpPr/>
          <p:nvPr/>
        </p:nvSpPr>
        <p:spPr>
          <a:xfrm>
            <a:off x="1371600" y="7128421"/>
            <a:ext cx="1021110" cy="314325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300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기대 효과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2735610" y="6748463"/>
            <a:ext cx="7497559" cy="10742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1020"/>
              </a:lnSpc>
              <a:buNone/>
            </a:pPr>
            <a:r>
              <a:rPr lang="en-US" sz="2550" dirty="0">
                <a:solidFill>
                  <a:srgbClr val="F6F3ED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수만 건의 학술 데이터를 인과 지식그래프로 바꾸어, AI 돌봄이 실제로 어떻게 작동하는지 밝힙니다.</a:t>
            </a:r>
            <a:endParaRPr lang="en-US" sz="2550" dirty="0"/>
          </a:p>
        </p:txBody>
      </p:sp>
      <p:sp>
        <p:nvSpPr>
          <p:cNvPr id="27" name="Text 25"/>
          <p:cNvSpPr/>
          <p:nvPr/>
        </p:nvSpPr>
        <p:spPr>
          <a:xfrm>
            <a:off x="914400" y="9477375"/>
            <a:ext cx="7152203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90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SilverCare Project Briefing | ㈜미들턴 × 차의과학대학교 AIForA Lab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16688991" y="9477375"/>
            <a:ext cx="760809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90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08 / 18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1724025"/>
            <a:ext cx="16916400" cy="9525"/>
          </a:xfrm>
          <a:prstGeom prst="rect">
            <a:avLst/>
          </a:prstGeom>
          <a:solidFill>
            <a:srgbClr val="DED6C7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495300"/>
            <a:ext cx="746129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330" kern="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상세 도식 03 · COMPLEMENT VS SUBSTITUTE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685800" y="885825"/>
            <a:ext cx="7461290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450" b="1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보조 vs 대체 — 2대 인과 경로 대조</a:t>
            </a:r>
            <a:endParaRPr lang="en-US" sz="3450" dirty="0"/>
          </a:p>
        </p:txBody>
      </p:sp>
      <p:sp>
        <p:nvSpPr>
          <p:cNvPr id="5" name="Text 3"/>
          <p:cNvSpPr/>
          <p:nvPr/>
        </p:nvSpPr>
        <p:spPr>
          <a:xfrm>
            <a:off x="14805273" y="1181100"/>
            <a:ext cx="3076620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개입 → 매개 → 5대 건강지표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685800" y="9448800"/>
            <a:ext cx="8324850" cy="952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7" name="Shape 5"/>
          <p:cNvSpPr/>
          <p:nvPr/>
        </p:nvSpPr>
        <p:spPr>
          <a:xfrm>
            <a:off x="685800" y="1962150"/>
            <a:ext cx="8324850" cy="38100"/>
          </a:xfrm>
          <a:prstGeom prst="rect">
            <a:avLst/>
          </a:prstGeom>
          <a:solidFill>
            <a:srgbClr val="0E1A22"/>
          </a:solidFill>
          <a:ln/>
        </p:spPr>
      </p:sp>
      <p:sp>
        <p:nvSpPr>
          <p:cNvPr id="8" name="Shape 6"/>
          <p:cNvSpPr/>
          <p:nvPr/>
        </p:nvSpPr>
        <p:spPr>
          <a:xfrm>
            <a:off x="685800" y="1962150"/>
            <a:ext cx="9525" cy="749617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9" name="Shape 7"/>
          <p:cNvSpPr/>
          <p:nvPr/>
        </p:nvSpPr>
        <p:spPr>
          <a:xfrm>
            <a:off x="9001125" y="1962150"/>
            <a:ext cx="9525" cy="749617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10" name="Text 8"/>
          <p:cNvSpPr/>
          <p:nvPr/>
        </p:nvSpPr>
        <p:spPr>
          <a:xfrm>
            <a:off x="981075" y="2247900"/>
            <a:ext cx="8507730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850" b="1" dirty="0">
                <a:solidFill>
                  <a:srgbClr val="16212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보조 </a:t>
            </a:r>
            <a:pPr algn="l" indent="0" marL="0">
              <a:buNone/>
            </a:pPr>
            <a:r>
              <a:rPr lang="en-US" sz="2850" b="1" dirty="0">
                <a:solidFill>
                  <a:srgbClr val="8C6B3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Complement</a:t>
            </a:r>
            <a:endParaRPr lang="en-US" sz="2850" dirty="0"/>
          </a:p>
        </p:txBody>
      </p:sp>
      <p:sp>
        <p:nvSpPr>
          <p:cNvPr id="11" name="Text 9"/>
          <p:cNvSpPr/>
          <p:nvPr/>
        </p:nvSpPr>
        <p:spPr>
          <a:xfrm>
            <a:off x="981075" y="2847975"/>
            <a:ext cx="8507730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63707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사람의 돌봄을 유지하면서 AI를 더하는 방식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981075" y="3295650"/>
            <a:ext cx="7734300" cy="657225"/>
          </a:xfrm>
          <a:prstGeom prst="rect">
            <a:avLst/>
          </a:prstGeom>
          <a:solidFill>
            <a:srgbClr val="0E1A22"/>
          </a:solidFill>
          <a:ln/>
        </p:spPr>
      </p:sp>
      <p:sp>
        <p:nvSpPr>
          <p:cNvPr id="13" name="Text 11"/>
          <p:cNvSpPr/>
          <p:nvPr/>
        </p:nvSpPr>
        <p:spPr>
          <a:xfrm>
            <a:off x="1190625" y="3448050"/>
            <a:ext cx="7547229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F6F3ED"/>
                </a:solidFill>
                <a:highlight>
                  <a:srgbClr val="0E1A22"/>
                </a:highlight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 돌봄 + 인적 돌봄 유지 </a:t>
            </a:r>
            <a:pPr algn="l" indent="0" marL="0">
              <a:buNone/>
            </a:pPr>
            <a:r>
              <a:rPr lang="en-US" sz="1725" dirty="0">
                <a:solidFill>
                  <a:srgbClr val="9FADB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— 돌봄 인력이 계속 관여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594360" y="4067175"/>
            <a:ext cx="8507730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68571"/>
              </a:lnSpc>
              <a:buNone/>
            </a:pPr>
            <a:r>
              <a:rPr lang="en-US" sz="180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↓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981075" y="4410075"/>
            <a:ext cx="3790950" cy="952500"/>
          </a:xfrm>
          <a:prstGeom prst="rect">
            <a:avLst/>
          </a:prstGeom>
          <a:ln w="9525">
            <a:solidFill>
              <a:srgbClr val="E5DDC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81100" y="4552950"/>
            <a:ext cx="3504629" cy="704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상호작용 기회 ↑ </a:t>
            </a:r>
            <a:pPr algn="l" indent="0" marL="0">
              <a:buNone/>
            </a:pPr>
            <a:r>
              <a:rPr lang="en-US" sz="1650" dirty="0">
                <a:solidFill>
                  <a:srgbClr val="63707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대화 빈도 · 활동 유도 · 대면 유지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4924425" y="4410075"/>
            <a:ext cx="3790950" cy="952500"/>
          </a:xfrm>
          <a:prstGeom prst="rect">
            <a:avLst/>
          </a:prstGeom>
          <a:ln w="9525">
            <a:solidFill>
              <a:srgbClr val="E5DDC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124450" y="4552950"/>
            <a:ext cx="3504629" cy="704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돌봄자 부담 ↓ </a:t>
            </a:r>
            <a:pPr algn="l" indent="0" marL="0">
              <a:buNone/>
            </a:pPr>
            <a:r>
              <a:rPr lang="en-US" sz="1650" dirty="0">
                <a:solidFill>
                  <a:srgbClr val="63707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반복 업무 자동화 · 소진 완화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594360" y="5476875"/>
            <a:ext cx="8507730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68571"/>
              </a:lnSpc>
              <a:buNone/>
            </a:pPr>
            <a:r>
              <a:rPr lang="en-US" sz="180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↓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981075" y="5819775"/>
            <a:ext cx="7734300" cy="1009650"/>
          </a:xfrm>
          <a:prstGeom prst="rect">
            <a:avLst/>
          </a:prstGeom>
          <a:solidFill>
            <a:srgbClr val="FBF8F2"/>
          </a:solidFill>
          <a:ln w="9525">
            <a:solidFill>
              <a:srgbClr val="E5DDC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200150" y="5981700"/>
            <a:ext cx="7528179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dirty="0">
                <a:solidFill>
                  <a:srgbClr val="16212B"/>
                </a:solidFill>
                <a:highlight>
                  <a:srgbClr val="FBF8F2"/>
                </a:highlight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매개 — 외로움 ↓ · 우울 ↓ · 스트레스 ↓ · 신체활동 ↑ </a:t>
            </a:r>
            <a:pPr algn="l" indent="0" marL="0">
              <a:buNone/>
            </a:pPr>
            <a:r>
              <a:rPr lang="en-US" sz="1650" dirty="0">
                <a:solidFill>
                  <a:srgbClr val="63707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허브 노드 — 대부분의 인과 경로가 여기를 지납니다</a:t>
            </a:r>
            <a:endParaRPr lang="en-US" sz="1875" dirty="0"/>
          </a:p>
        </p:txBody>
      </p:sp>
      <p:sp>
        <p:nvSpPr>
          <p:cNvPr id="22" name="Text 20"/>
          <p:cNvSpPr/>
          <p:nvPr/>
        </p:nvSpPr>
        <p:spPr>
          <a:xfrm>
            <a:off x="594360" y="6943725"/>
            <a:ext cx="8507730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68571"/>
              </a:lnSpc>
              <a:buNone/>
            </a:pPr>
            <a:r>
              <a:rPr lang="en-US" sz="1800" dirty="0">
                <a:solidFill>
                  <a:srgbClr val="B79A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↓</a:t>
            </a:r>
            <a:endParaRPr lang="en-US" sz="1800" dirty="0"/>
          </a:p>
        </p:txBody>
      </p:sp>
      <p:sp>
        <p:nvSpPr>
          <p:cNvPr id="23" name="Shape 21"/>
          <p:cNvSpPr/>
          <p:nvPr/>
        </p:nvSpPr>
        <p:spPr>
          <a:xfrm>
            <a:off x="981075" y="8191500"/>
            <a:ext cx="7734300" cy="1009650"/>
          </a:xfrm>
          <a:prstGeom prst="rect">
            <a:avLst/>
          </a:prstGeom>
          <a:ln w="9525">
            <a:solidFill>
              <a:srgbClr val="B79A6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200150" y="8353425"/>
            <a:ext cx="7528179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dirty="0">
                <a:solidFill>
                  <a:srgbClr val="1621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자존감 ↑ · 인지기능 ↑ · 사회참여 ↑ · 삶의 만족도 ↑ </a:t>
            </a:r>
            <a:pPr algn="l" indent="0" marL="0">
              <a:buNone/>
            </a:pPr>
            <a:r>
              <a:rPr lang="en-US" sz="1650" dirty="0">
                <a:solidFill>
                  <a:srgbClr val="8C6B3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가설 H1 — 여러 영역에서 뚜렷한 개선</a:t>
            </a:r>
            <a:endParaRPr lang="en-US" sz="1875" dirty="0"/>
          </a:p>
        </p:txBody>
      </p:sp>
      <p:sp>
        <p:nvSpPr>
          <p:cNvPr id="25" name="Shape 23"/>
          <p:cNvSpPr/>
          <p:nvPr/>
        </p:nvSpPr>
        <p:spPr>
          <a:xfrm>
            <a:off x="9277350" y="1962150"/>
            <a:ext cx="8324850" cy="7496175"/>
          </a:xfrm>
          <a:prstGeom prst="rect">
            <a:avLst/>
          </a:prstGeom>
          <a:solidFill>
            <a:srgbClr val="FAFAF9"/>
          </a:solidFill>
          <a:ln/>
        </p:spPr>
      </p:sp>
      <p:sp>
        <p:nvSpPr>
          <p:cNvPr id="26" name="Shape 24"/>
          <p:cNvSpPr/>
          <p:nvPr/>
        </p:nvSpPr>
        <p:spPr>
          <a:xfrm>
            <a:off x="9277350" y="9448800"/>
            <a:ext cx="8324850" cy="952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27" name="Shape 25"/>
          <p:cNvSpPr/>
          <p:nvPr/>
        </p:nvSpPr>
        <p:spPr>
          <a:xfrm>
            <a:off x="9277350" y="1962150"/>
            <a:ext cx="8324850" cy="38100"/>
          </a:xfrm>
          <a:prstGeom prst="rect">
            <a:avLst/>
          </a:prstGeom>
          <a:solidFill>
            <a:srgbClr val="8A8F94"/>
          </a:solidFill>
          <a:ln/>
        </p:spPr>
      </p:sp>
      <p:sp>
        <p:nvSpPr>
          <p:cNvPr id="28" name="Shape 26"/>
          <p:cNvSpPr/>
          <p:nvPr/>
        </p:nvSpPr>
        <p:spPr>
          <a:xfrm>
            <a:off x="9277350" y="1962150"/>
            <a:ext cx="9525" cy="749617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29" name="Shape 27"/>
          <p:cNvSpPr/>
          <p:nvPr/>
        </p:nvSpPr>
        <p:spPr>
          <a:xfrm>
            <a:off x="17592675" y="1962150"/>
            <a:ext cx="9525" cy="7496175"/>
          </a:xfrm>
          <a:prstGeom prst="rect">
            <a:avLst/>
          </a:prstGeom>
          <a:solidFill>
            <a:srgbClr val="E5DDCE"/>
          </a:solidFill>
          <a:ln/>
        </p:spPr>
      </p:sp>
      <p:sp>
        <p:nvSpPr>
          <p:cNvPr id="30" name="Text 28"/>
          <p:cNvSpPr/>
          <p:nvPr/>
        </p:nvSpPr>
        <p:spPr>
          <a:xfrm>
            <a:off x="9572625" y="2247900"/>
            <a:ext cx="8507730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850" b="1" dirty="0">
                <a:solidFill>
                  <a:srgbClr val="4B5560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대체 </a:t>
            </a:r>
            <a:pPr algn="l" indent="0" marL="0">
              <a:buNone/>
            </a:pPr>
            <a:r>
              <a:rPr lang="en-US" sz="2850" b="1" dirty="0">
                <a:solidFill>
                  <a:srgbClr val="8A8F94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Substitute</a:t>
            </a:r>
            <a:endParaRPr lang="en-US" sz="2850" dirty="0"/>
          </a:p>
        </p:txBody>
      </p:sp>
      <p:sp>
        <p:nvSpPr>
          <p:cNvPr id="31" name="Text 29"/>
          <p:cNvSpPr/>
          <p:nvPr/>
        </p:nvSpPr>
        <p:spPr>
          <a:xfrm>
            <a:off x="9572625" y="2847975"/>
            <a:ext cx="8507730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63707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AI가 사람의 접촉과 돌봄 시간을 대신하는 방식</a:t>
            </a:r>
            <a:endParaRPr lang="en-US" sz="1800" dirty="0"/>
          </a:p>
        </p:txBody>
      </p:sp>
      <p:sp>
        <p:nvSpPr>
          <p:cNvPr id="32" name="Shape 30"/>
          <p:cNvSpPr/>
          <p:nvPr/>
        </p:nvSpPr>
        <p:spPr>
          <a:xfrm>
            <a:off x="9572625" y="3295650"/>
            <a:ext cx="7734300" cy="657225"/>
          </a:xfrm>
          <a:prstGeom prst="rect">
            <a:avLst/>
          </a:prstGeom>
          <a:solidFill>
            <a:srgbClr val="4B5560"/>
          </a:solidFill>
          <a:ln/>
        </p:spPr>
      </p:sp>
      <p:sp>
        <p:nvSpPr>
          <p:cNvPr id="33" name="Text 31"/>
          <p:cNvSpPr/>
          <p:nvPr/>
        </p:nvSpPr>
        <p:spPr>
          <a:xfrm>
            <a:off x="9782175" y="3448050"/>
            <a:ext cx="7547229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F6F3ED"/>
                </a:solidFill>
                <a:highlight>
                  <a:srgbClr val="4B5560"/>
                </a:highlight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 돌봄이 인적 돌봄 대체 </a:t>
            </a:r>
            <a:pPr algn="l" indent="0" marL="0">
              <a:buNone/>
            </a:pPr>
            <a:r>
              <a:rPr lang="en-US" sz="1725" dirty="0">
                <a:solidFill>
                  <a:srgbClr val="C2C8C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— 돌봄 인력과 방문 횟수 감소</a:t>
            </a:r>
            <a:endParaRPr lang="en-US" sz="1950" dirty="0"/>
          </a:p>
        </p:txBody>
      </p:sp>
      <p:sp>
        <p:nvSpPr>
          <p:cNvPr id="34" name="Text 32"/>
          <p:cNvSpPr/>
          <p:nvPr/>
        </p:nvSpPr>
        <p:spPr>
          <a:xfrm>
            <a:off x="9185910" y="4067175"/>
            <a:ext cx="8507730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68571"/>
              </a:lnSpc>
              <a:buNone/>
            </a:pPr>
            <a:r>
              <a:rPr lang="en-US" sz="1800" dirty="0">
                <a:solidFill>
                  <a:srgbClr val="8A8F9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↓</a:t>
            </a:r>
            <a:endParaRPr lang="en-US" sz="1800" dirty="0"/>
          </a:p>
        </p:txBody>
      </p:sp>
      <p:sp>
        <p:nvSpPr>
          <p:cNvPr id="35" name="Shape 33"/>
          <p:cNvSpPr/>
          <p:nvPr/>
        </p:nvSpPr>
        <p:spPr>
          <a:xfrm>
            <a:off x="9572625" y="4410075"/>
            <a:ext cx="3790950" cy="952500"/>
          </a:xfrm>
          <a:prstGeom prst="rect">
            <a:avLst/>
          </a:prstGeom>
          <a:ln w="9525">
            <a:solidFill>
              <a:srgbClr val="DFE1E3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9772650" y="4552950"/>
            <a:ext cx="3504629" cy="704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4B556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대면 접촉 빈도 ↓ </a:t>
            </a:r>
            <a:pPr algn="l" indent="0" marL="0">
              <a:buNone/>
            </a:pPr>
            <a:r>
              <a:rPr lang="en-US" sz="1650" dirty="0">
                <a:solidFill>
                  <a:srgbClr val="7C858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사람 사이의 관계망 축소</a:t>
            </a:r>
            <a:endParaRPr lang="en-US" sz="1800" dirty="0"/>
          </a:p>
        </p:txBody>
      </p:sp>
      <p:sp>
        <p:nvSpPr>
          <p:cNvPr id="37" name="Shape 35"/>
          <p:cNvSpPr/>
          <p:nvPr/>
        </p:nvSpPr>
        <p:spPr>
          <a:xfrm>
            <a:off x="13515975" y="4410075"/>
            <a:ext cx="3790950" cy="952500"/>
          </a:xfrm>
          <a:prstGeom prst="rect">
            <a:avLst/>
          </a:prstGeom>
          <a:ln w="9525">
            <a:solidFill>
              <a:srgbClr val="DFE1E3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13716000" y="4552950"/>
            <a:ext cx="3504629" cy="704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4B556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스스로 활동할 동기 ↓ </a:t>
            </a:r>
            <a:pPr algn="l" indent="0" marL="0">
              <a:buNone/>
            </a:pPr>
            <a:r>
              <a:rPr lang="en-US" sz="1650" dirty="0">
                <a:solidFill>
                  <a:srgbClr val="7C858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외출·신체활동 위축</a:t>
            </a:r>
            <a:endParaRPr lang="en-US" sz="1800" dirty="0"/>
          </a:p>
        </p:txBody>
      </p:sp>
      <p:sp>
        <p:nvSpPr>
          <p:cNvPr id="39" name="Text 37"/>
          <p:cNvSpPr/>
          <p:nvPr/>
        </p:nvSpPr>
        <p:spPr>
          <a:xfrm>
            <a:off x="9185910" y="5476875"/>
            <a:ext cx="8507730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68571"/>
              </a:lnSpc>
              <a:buNone/>
            </a:pPr>
            <a:r>
              <a:rPr lang="en-US" sz="1800" dirty="0">
                <a:solidFill>
                  <a:srgbClr val="8A8F9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↓</a:t>
            </a:r>
            <a:endParaRPr lang="en-US" sz="1800" dirty="0"/>
          </a:p>
        </p:txBody>
      </p:sp>
      <p:sp>
        <p:nvSpPr>
          <p:cNvPr id="40" name="Shape 38"/>
          <p:cNvSpPr/>
          <p:nvPr/>
        </p:nvSpPr>
        <p:spPr>
          <a:xfrm>
            <a:off x="9572625" y="5819775"/>
            <a:ext cx="7734300" cy="1009650"/>
          </a:xfrm>
          <a:prstGeom prst="rect">
            <a:avLst/>
          </a:prstGeom>
          <a:solidFill>
            <a:srgbClr val="F1F2F3"/>
          </a:solidFill>
          <a:ln w="9525">
            <a:solidFill>
              <a:srgbClr val="DFE1E3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9791700" y="5981700"/>
            <a:ext cx="7528179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dirty="0">
                <a:solidFill>
                  <a:srgbClr val="4B5560"/>
                </a:solidFill>
                <a:highlight>
                  <a:srgbClr val="F1F2F3"/>
                </a:highlight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매개 — 고립감 ↑ · 우울 ↑ · 신체활동 ↓ </a:t>
            </a:r>
            <a:pPr algn="l" indent="0" marL="0">
              <a:buNone/>
            </a:pPr>
            <a:r>
              <a:rPr lang="en-US" sz="1650" dirty="0">
                <a:solidFill>
                  <a:srgbClr val="7C858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같은 허브 노드, 방향만 반대</a:t>
            </a:r>
            <a:endParaRPr lang="en-US" sz="1875" dirty="0"/>
          </a:p>
        </p:txBody>
      </p:sp>
      <p:sp>
        <p:nvSpPr>
          <p:cNvPr id="42" name="Text 40"/>
          <p:cNvSpPr/>
          <p:nvPr/>
        </p:nvSpPr>
        <p:spPr>
          <a:xfrm>
            <a:off x="9185910" y="6943725"/>
            <a:ext cx="8507730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68571"/>
              </a:lnSpc>
              <a:buNone/>
            </a:pPr>
            <a:r>
              <a:rPr lang="en-US" sz="1800" dirty="0">
                <a:solidFill>
                  <a:srgbClr val="8A8F9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↓</a:t>
            </a:r>
            <a:endParaRPr lang="en-US" sz="1800" dirty="0"/>
          </a:p>
        </p:txBody>
      </p:sp>
      <p:sp>
        <p:nvSpPr>
          <p:cNvPr id="43" name="Shape 41"/>
          <p:cNvSpPr/>
          <p:nvPr/>
        </p:nvSpPr>
        <p:spPr>
          <a:xfrm>
            <a:off x="9572625" y="8191500"/>
            <a:ext cx="7734300" cy="1009650"/>
          </a:xfrm>
          <a:prstGeom prst="rect">
            <a:avLst/>
          </a:prstGeom>
          <a:ln w="9525">
            <a:solidFill>
              <a:srgbClr val="8A8F94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9791700" y="8353425"/>
            <a:ext cx="7528179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dirty="0">
                <a:solidFill>
                  <a:srgbClr val="4B556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삶의 질 개선 없음 또는 역효과 </a:t>
            </a:r>
            <a:pPr algn="l" indent="0" marL="0">
              <a:buNone/>
            </a:pPr>
            <a:r>
              <a:rPr lang="en-US" sz="1650" dirty="0">
                <a:solidFill>
                  <a:srgbClr val="7C858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가설 H2 — 대체 경로는 효과크기가 뚜렷하게 낮음</a:t>
            </a:r>
            <a:endParaRPr lang="en-US" sz="1875" dirty="0"/>
          </a:p>
        </p:txBody>
      </p:sp>
      <p:sp>
        <p:nvSpPr>
          <p:cNvPr id="45" name="Text 43"/>
          <p:cNvSpPr/>
          <p:nvPr/>
        </p:nvSpPr>
        <p:spPr>
          <a:xfrm>
            <a:off x="685800" y="9667875"/>
            <a:ext cx="7152203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90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SilverCare Project Briefing | ㈜미들턴 × 차의과학대학교 AIForA Lab</a:t>
            </a:r>
            <a:endParaRPr lang="en-US" sz="1500" dirty="0"/>
          </a:p>
        </p:txBody>
      </p:sp>
      <p:sp>
        <p:nvSpPr>
          <p:cNvPr id="46" name="Text 44"/>
          <p:cNvSpPr/>
          <p:nvPr/>
        </p:nvSpPr>
        <p:spPr>
          <a:xfrm>
            <a:off x="16917591" y="9667875"/>
            <a:ext cx="760809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90" kern="0" dirty="0">
                <a:solidFill>
                  <a:srgbClr val="8C94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09 / 18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2026-08-07T03:21:50Z</dcterms:created>
  <dcterms:modified xsi:type="dcterms:W3CDTF">2026-08-07T03:21:50Z</dcterms:modified>
</cp:coreProperties>
</file>